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wmf" ContentType="image/x-wm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39" r:id="rId3"/>
    <p:sldId id="383" r:id="rId4"/>
    <p:sldId id="414" r:id="rId5"/>
    <p:sldId id="387" r:id="rId6"/>
    <p:sldId id="346" r:id="rId7"/>
    <p:sldId id="366" r:id="rId8"/>
    <p:sldId id="389" r:id="rId9"/>
    <p:sldId id="390" r:id="rId10"/>
    <p:sldId id="392" r:id="rId11"/>
    <p:sldId id="393" r:id="rId12"/>
    <p:sldId id="394" r:id="rId13"/>
    <p:sldId id="395" r:id="rId14"/>
    <p:sldId id="396" r:id="rId16"/>
    <p:sldId id="397" r:id="rId17"/>
    <p:sldId id="399" r:id="rId18"/>
    <p:sldId id="400" r:id="rId19"/>
    <p:sldId id="401" r:id="rId20"/>
    <p:sldId id="402" r:id="rId21"/>
    <p:sldId id="441" r:id="rId22"/>
    <p:sldId id="415" r:id="rId23"/>
    <p:sldId id="378" r:id="rId24"/>
    <p:sldId id="386" r:id="rId25"/>
    <p:sldId id="388" r:id="rId26"/>
    <p:sldId id="379" r:id="rId27"/>
    <p:sldId id="380" r:id="rId28"/>
    <p:sldId id="381" r:id="rId29"/>
    <p:sldId id="382" r:id="rId30"/>
    <p:sldId id="385" r:id="rId31"/>
    <p:sldId id="453" r:id="rId32"/>
    <p:sldId id="413" r:id="rId33"/>
    <p:sldId id="377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CCFF"/>
    <a:srgbClr val="99FF99"/>
    <a:srgbClr val="FF5050"/>
    <a:srgbClr val="C9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21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0119695321"/>
          <c:y val="0.131884860226958"/>
          <c:w val="0.668639825897715"/>
          <c:h val="0.6645170218654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0%</c:formatCode>
                <c:ptCount val="4"/>
                <c:pt idx="0" c:formatCode="0%">
                  <c:v>0</c:v>
                </c:pt>
                <c:pt idx="1" c:formatCode="0.00%">
                  <c:v>0.005</c:v>
                </c:pt>
                <c:pt idx="2" c:formatCode="0.00%">
                  <c:v>0.01</c:v>
                </c:pt>
                <c:pt idx="3" c:formatCode="0.00%">
                  <c:v>0.015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1220</c:v>
                </c:pt>
                <c:pt idx="1">
                  <c:v>1920</c:v>
                </c:pt>
                <c:pt idx="2">
                  <c:v>4360</c:v>
                </c:pt>
                <c:pt idx="3">
                  <c:v>8700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73443"/>
        <c:axId val="216425003"/>
      </c:barChart>
      <c:catAx>
        <c:axId val="321573443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  <a:r>
                  <a:rPr lang="en-US" altLang="zh-CN" sz="180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NaCl dosage</a:t>
                </a:r>
                <a:endParaRPr lang="en-US" altLang="zh-CN" sz="180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372970620239391"/>
              <c:y val="0.894824245779131"/>
            </c:manualLayout>
          </c:layout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216425003"/>
        <c:crosses val="autoZero"/>
        <c:auto val="1"/>
        <c:lblAlgn val="ctr"/>
        <c:lblOffset val="100"/>
        <c:noMultiLvlLbl val="0"/>
      </c:catAx>
      <c:valAx>
        <c:axId val="2164250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  <a:r>
                  <a:rPr lang="en-US" altLang="zh-CN" sz="180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Viscosity,25℃</a:t>
                </a:r>
                <a:endParaRPr lang="en-US" altLang="zh-CN" sz="180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3215734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800"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  <a:r>
              <a:t>Repoly 100</a:t>
            </a:r>
            <a:r>
              <a:rPr lang="en-US" altLang="zh-CN"/>
              <a:t> dosage</a:t>
            </a:r>
            <a:endParaRPr lang="en-US" altLang="zh-CN"/>
          </a:p>
        </c:rich>
      </c:tx>
      <c:layout>
        <c:manualLayout>
          <c:xMode val="edge"/>
          <c:yMode val="edge"/>
          <c:x val="0.320476019614879"/>
          <c:y val="0.89186507936507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96651118287286"/>
          <c:y val="0.0935846560846561"/>
          <c:w val="0.611625403659849"/>
          <c:h val="0.68531746031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0min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0%</c:formatCode>
                <c:ptCount val="4"/>
                <c:pt idx="0" c:formatCode="0%">
                  <c:v>0</c:v>
                </c:pt>
                <c:pt idx="1" c:formatCode="0%">
                  <c:v>0.05</c:v>
                </c:pt>
                <c:pt idx="2" c:formatCode="0%">
                  <c:v>0.07</c:v>
                </c:pt>
                <c:pt idx="3" c:formatCode="0%">
                  <c:v>0.09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140</c:v>
                </c:pt>
                <c:pt idx="1">
                  <c:v>140</c:v>
                </c:pt>
                <c:pt idx="2">
                  <c:v>140</c:v>
                </c:pt>
                <c:pt idx="3">
                  <c:v>140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5min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0%</c:formatCode>
                <c:ptCount val="4"/>
                <c:pt idx="0" c:formatCode="0%">
                  <c:v>0</c:v>
                </c:pt>
                <c:pt idx="1" c:formatCode="0%">
                  <c:v>0.05</c:v>
                </c:pt>
                <c:pt idx="2" c:formatCode="0%">
                  <c:v>0.07</c:v>
                </c:pt>
                <c:pt idx="3" c:formatCode="0%">
                  <c:v>0.09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140</c:v>
                </c:pt>
                <c:pt idx="1">
                  <c:v>140</c:v>
                </c:pt>
                <c:pt idx="2">
                  <c:v>140</c:v>
                </c:pt>
                <c:pt idx="3">
                  <c:v>140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overlap val="-29"/>
        <c:axId val="478119723"/>
        <c:axId val="559395748"/>
      </c:barChart>
      <c:catAx>
        <c:axId val="478119723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559395748"/>
        <c:crosses val="autoZero"/>
        <c:auto val="1"/>
        <c:lblAlgn val="ctr"/>
        <c:lblOffset val="100"/>
        <c:noMultiLvlLbl val="0"/>
      </c:catAx>
      <c:valAx>
        <c:axId val="559395748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  <a:r>
                  <a:rPr lang="en-US" altLang="zh-CN" sz="180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mm of foam</a:t>
                </a:r>
                <a:endParaRPr lang="en-US" altLang="zh-CN" sz="180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4781197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800"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0.emf"/><Relationship Id="rId1" Type="http://schemas.openxmlformats.org/officeDocument/2006/relationships/image" Target="../media/image38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4.emf"/></Relationships>
</file>

<file path=ppt/drawings/_rels/vmlDrawing10.vml.rels><?xml version="1.0" encoding="UTF-8" standalone="yes"?>
<Relationships xmlns="http://schemas.openxmlformats.org/package/2006/relationships"><Relationship Id="rId4" Type="http://schemas.openxmlformats.org/officeDocument/2006/relationships/image" Target="../media/image50.emf"/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A673-3F0B-4200-B740-9C761A8995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E356-3FC8-4CA2-84EC-48D8E568877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C9E356-3FC8-4CA2-84EC-48D8E56887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2398" y="0"/>
            <a:ext cx="1889602" cy="953017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17587" y="14845"/>
            <a:ext cx="1620957" cy="5232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锐兴化工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prstGeom prst="rect">
            <a:avLst/>
          </a:prstGeo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prstGeom prst="rect">
            <a:avLst/>
          </a:prstGeo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FA35E0FD-8DCD-490E-A250-1523523DBE0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FA35E0FD-8DCD-490E-A250-1523523DBE04}" type="slidenum">
              <a:rPr lang="zh-CN" altLang="en-US" smtClean="0"/>
            </a:fld>
            <a:endParaRPr lang="zh-CN" alt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FA35E0FD-8DCD-490E-A250-1523523DBE04}" type="slidenum">
              <a:rPr lang="zh-CN" altLang="en-US" smtClean="0"/>
            </a:fld>
            <a:endParaRPr lang="zh-CN" altLang="en-US"/>
          </a:p>
        </p:txBody>
      </p:sp>
      <p:sp>
        <p:nvSpPr>
          <p:cNvPr id="5" name="直接连接符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FA35E0FD-8DCD-490E-A250-1523523DBE04}" type="slidenum">
              <a:rPr lang="zh-CN" altLang="en-US" smtClean="0"/>
            </a:fld>
            <a:endParaRPr lang="zh-CN" altLang="en-US"/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内容占位符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prstGeom prst="rect">
            <a:avLst/>
          </a:prstGeo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  <a:endParaRPr kumimoji="0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FA35E0FD-8DCD-490E-A250-1523523DBE04}" type="slidenum">
              <a:rPr lang="zh-CN" altLang="en-US" smtClean="0"/>
            </a:fld>
            <a:endParaRPr lang="zh-CN" altLang="en-US"/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FA35E0FD-8DCD-490E-A250-1523523DBE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CC2BD57D-4C25-4EC0-B6AF-E72C7BC24D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/>
          <a:lstStyle/>
          <a:p>
            <a:fld id="{FA35E0FD-8DCD-490E-A250-1523523DBE04}" type="slidenum">
              <a:rPr lang="zh-CN" altLang="en-US" smtClean="0"/>
            </a:fld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2252558" cy="11360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 panose="05040102010807070707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 panose="05040102010807070707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 panose="05040102010807070707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 panose="05000000000000000000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 panose="05000000000000000000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 panose="05040102010807070707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 panose="05040102010807070707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2.wmf"/><Relationship Id="rId1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w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15.wmf"/><Relationship Id="rId1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w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21.wmf"/><Relationship Id="rId1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emf"/><Relationship Id="rId8" Type="http://schemas.openxmlformats.org/officeDocument/2006/relationships/oleObject" Target="../embeddings/oleObject16.bin"/><Relationship Id="rId7" Type="http://schemas.openxmlformats.org/officeDocument/2006/relationships/image" Target="../media/image41.png"/><Relationship Id="rId6" Type="http://schemas.openxmlformats.org/officeDocument/2006/relationships/image" Target="../media/image40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9.png"/><Relationship Id="rId3" Type="http://schemas.openxmlformats.org/officeDocument/2006/relationships/image" Target="../media/image38.emf"/><Relationship Id="rId2" Type="http://schemas.openxmlformats.org/officeDocument/2006/relationships/oleObject" Target="../embeddings/oleObject14.bin"/><Relationship Id="rId11" Type="http://schemas.openxmlformats.org/officeDocument/2006/relationships/vmlDrawing" Target="../drawings/vmlDrawing8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5.jpeg"/><Relationship Id="rId3" Type="http://schemas.openxmlformats.org/officeDocument/2006/relationships/image" Target="../media/image44.emf"/><Relationship Id="rId2" Type="http://schemas.openxmlformats.org/officeDocument/2006/relationships/oleObject" Target="../embeddings/oleObject17.bin"/><Relationship Id="rId1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0.e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49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8.e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47.emf"/><Relationship Id="rId10" Type="http://schemas.openxmlformats.org/officeDocument/2006/relationships/vmlDrawing" Target="../drawings/vmlDrawing10.vml"/><Relationship Id="rId1" Type="http://schemas.openxmlformats.org/officeDocument/2006/relationships/oleObject" Target="../embeddings/oleObject19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mailto:helena@reachinchem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3518"/>
            <a:ext cx="12192000" cy="165911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Alkali Soluble Rheology Modifier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99907" y="6152226"/>
            <a:ext cx="2362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www.reachinchem.com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5" name="直接连接符 324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4"/>
          <p:cNvGrpSpPr/>
          <p:nvPr/>
        </p:nvGrpSpPr>
        <p:grpSpPr bwMode="auto">
          <a:xfrm>
            <a:off x="5008427" y="2496362"/>
            <a:ext cx="2095500" cy="2681288"/>
            <a:chOff x="1922" y="1614"/>
            <a:chExt cx="1320" cy="1689"/>
          </a:xfrm>
        </p:grpSpPr>
        <p:sp>
          <p:nvSpPr>
            <p:cNvPr id="32" name="Freeform 5"/>
            <p:cNvSpPr/>
            <p:nvPr/>
          </p:nvSpPr>
          <p:spPr bwMode="gray">
            <a:xfrm>
              <a:off x="1922" y="1875"/>
              <a:ext cx="654" cy="1428"/>
            </a:xfrm>
            <a:custGeom>
              <a:avLst/>
              <a:gdLst>
                <a:gd name="T0" fmla="*/ 1 w 654"/>
                <a:gd name="T1" fmla="*/ 0 h 1428"/>
                <a:gd name="T2" fmla="*/ 117 w 654"/>
                <a:gd name="T3" fmla="*/ 110 h 1428"/>
                <a:gd name="T4" fmla="*/ 117 w 654"/>
                <a:gd name="T5" fmla="*/ 1026 h 1428"/>
                <a:gd name="T6" fmla="*/ 649 w 654"/>
                <a:gd name="T7" fmla="*/ 1241 h 1428"/>
                <a:gd name="T8" fmla="*/ 654 w 654"/>
                <a:gd name="T9" fmla="*/ 1428 h 1428"/>
                <a:gd name="T10" fmla="*/ 0 w 654"/>
                <a:gd name="T11" fmla="*/ 1128 h 1428"/>
                <a:gd name="T12" fmla="*/ 1 w 654"/>
                <a:gd name="T13" fmla="*/ 0 h 14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4"/>
                <a:gd name="T22" fmla="*/ 0 h 1428"/>
                <a:gd name="T23" fmla="*/ 654 w 654"/>
                <a:gd name="T24" fmla="*/ 1428 h 14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4" h="1428">
                  <a:moveTo>
                    <a:pt x="1" y="0"/>
                  </a:moveTo>
                  <a:lnTo>
                    <a:pt x="117" y="110"/>
                  </a:lnTo>
                  <a:lnTo>
                    <a:pt x="117" y="1026"/>
                  </a:lnTo>
                  <a:lnTo>
                    <a:pt x="649" y="1241"/>
                  </a:lnTo>
                  <a:lnTo>
                    <a:pt x="654" y="1428"/>
                  </a:lnTo>
                  <a:lnTo>
                    <a:pt x="0" y="112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BC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gray">
            <a:xfrm>
              <a:off x="2571" y="1880"/>
              <a:ext cx="671" cy="1422"/>
            </a:xfrm>
            <a:custGeom>
              <a:avLst/>
              <a:gdLst>
                <a:gd name="T0" fmla="*/ 654 w 671"/>
                <a:gd name="T1" fmla="*/ 0 h 1422"/>
                <a:gd name="T2" fmla="*/ 516 w 671"/>
                <a:gd name="T3" fmla="*/ 111 h 1422"/>
                <a:gd name="T4" fmla="*/ 519 w 671"/>
                <a:gd name="T5" fmla="*/ 1008 h 1422"/>
                <a:gd name="T6" fmla="*/ 0 w 671"/>
                <a:gd name="T7" fmla="*/ 1237 h 1422"/>
                <a:gd name="T8" fmla="*/ 2 w 671"/>
                <a:gd name="T9" fmla="*/ 1422 h 1422"/>
                <a:gd name="T10" fmla="*/ 671 w 671"/>
                <a:gd name="T11" fmla="*/ 1114 h 1422"/>
                <a:gd name="T12" fmla="*/ 654 w 671"/>
                <a:gd name="T13" fmla="*/ 0 h 14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71"/>
                <a:gd name="T22" fmla="*/ 0 h 1422"/>
                <a:gd name="T23" fmla="*/ 671 w 671"/>
                <a:gd name="T24" fmla="*/ 1422 h 14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71" h="1422">
                  <a:moveTo>
                    <a:pt x="654" y="0"/>
                  </a:moveTo>
                  <a:lnTo>
                    <a:pt x="516" y="111"/>
                  </a:lnTo>
                  <a:lnTo>
                    <a:pt x="519" y="1008"/>
                  </a:lnTo>
                  <a:lnTo>
                    <a:pt x="0" y="1237"/>
                  </a:lnTo>
                  <a:lnTo>
                    <a:pt x="2" y="1422"/>
                  </a:lnTo>
                  <a:lnTo>
                    <a:pt x="671" y="1114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rgbClr val="FBE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" name="Freeform 7"/>
            <p:cNvSpPr/>
            <p:nvPr/>
          </p:nvSpPr>
          <p:spPr bwMode="gray">
            <a:xfrm>
              <a:off x="1923" y="1614"/>
              <a:ext cx="1304" cy="377"/>
            </a:xfrm>
            <a:custGeom>
              <a:avLst/>
              <a:gdLst>
                <a:gd name="T0" fmla="*/ 0 w 1304"/>
                <a:gd name="T1" fmla="*/ 261 h 377"/>
                <a:gd name="T2" fmla="*/ 117 w 1304"/>
                <a:gd name="T3" fmla="*/ 374 h 377"/>
                <a:gd name="T4" fmla="*/ 638 w 1304"/>
                <a:gd name="T5" fmla="*/ 155 h 377"/>
                <a:gd name="T6" fmla="*/ 1164 w 1304"/>
                <a:gd name="T7" fmla="*/ 377 h 377"/>
                <a:gd name="T8" fmla="*/ 1304 w 1304"/>
                <a:gd name="T9" fmla="*/ 266 h 377"/>
                <a:gd name="T10" fmla="*/ 633 w 1304"/>
                <a:gd name="T11" fmla="*/ 0 h 377"/>
                <a:gd name="T12" fmla="*/ 0 w 1304"/>
                <a:gd name="T13" fmla="*/ 261 h 3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04"/>
                <a:gd name="T22" fmla="*/ 0 h 377"/>
                <a:gd name="T23" fmla="*/ 1304 w 1304"/>
                <a:gd name="T24" fmla="*/ 377 h 3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04" h="377">
                  <a:moveTo>
                    <a:pt x="0" y="261"/>
                  </a:moveTo>
                  <a:lnTo>
                    <a:pt x="117" y="374"/>
                  </a:lnTo>
                  <a:lnTo>
                    <a:pt x="638" y="155"/>
                  </a:lnTo>
                  <a:lnTo>
                    <a:pt x="1164" y="377"/>
                  </a:lnTo>
                  <a:lnTo>
                    <a:pt x="1304" y="266"/>
                  </a:lnTo>
                  <a:lnTo>
                    <a:pt x="633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FEFB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5" name="Freeform 8"/>
            <p:cNvSpPr/>
            <p:nvPr/>
          </p:nvSpPr>
          <p:spPr bwMode="gray">
            <a:xfrm>
              <a:off x="2037" y="1768"/>
              <a:ext cx="529" cy="1133"/>
            </a:xfrm>
            <a:custGeom>
              <a:avLst/>
              <a:gdLst>
                <a:gd name="T0" fmla="*/ 2 w 529"/>
                <a:gd name="T1" fmla="*/ 218 h 1133"/>
                <a:gd name="T2" fmla="*/ 0 w 529"/>
                <a:gd name="T3" fmla="*/ 1133 h 1133"/>
                <a:gd name="T4" fmla="*/ 529 w 529"/>
                <a:gd name="T5" fmla="*/ 878 h 1133"/>
                <a:gd name="T6" fmla="*/ 524 w 529"/>
                <a:gd name="T7" fmla="*/ 0 h 1133"/>
                <a:gd name="T8" fmla="*/ 2 w 529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9"/>
                <a:gd name="T16" fmla="*/ 0 h 1133"/>
                <a:gd name="T17" fmla="*/ 529 w 529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9" h="1133">
                  <a:moveTo>
                    <a:pt x="2" y="218"/>
                  </a:moveTo>
                  <a:lnTo>
                    <a:pt x="0" y="1133"/>
                  </a:lnTo>
                  <a:lnTo>
                    <a:pt x="529" y="878"/>
                  </a:lnTo>
                  <a:lnTo>
                    <a:pt x="524" y="0"/>
                  </a:lnTo>
                  <a:lnTo>
                    <a:pt x="2" y="218"/>
                  </a:lnTo>
                  <a:close/>
                </a:path>
              </a:pathLst>
            </a:custGeom>
            <a:solidFill>
              <a:srgbClr val="FDE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" name="Freeform 9"/>
            <p:cNvSpPr/>
            <p:nvPr/>
          </p:nvSpPr>
          <p:spPr bwMode="gray">
            <a:xfrm>
              <a:off x="2562" y="1769"/>
              <a:ext cx="528" cy="1123"/>
            </a:xfrm>
            <a:custGeom>
              <a:avLst/>
              <a:gdLst>
                <a:gd name="T0" fmla="*/ 527 w 528"/>
                <a:gd name="T1" fmla="*/ 222 h 1123"/>
                <a:gd name="T2" fmla="*/ 528 w 528"/>
                <a:gd name="T3" fmla="*/ 1123 h 1123"/>
                <a:gd name="T4" fmla="*/ 0 w 528"/>
                <a:gd name="T5" fmla="*/ 879 h 1123"/>
                <a:gd name="T6" fmla="*/ 0 w 528"/>
                <a:gd name="T7" fmla="*/ 0 h 1123"/>
                <a:gd name="T8" fmla="*/ 527 w 528"/>
                <a:gd name="T9" fmla="*/ 222 h 1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8"/>
                <a:gd name="T16" fmla="*/ 0 h 1123"/>
                <a:gd name="T17" fmla="*/ 528 w 528"/>
                <a:gd name="T18" fmla="*/ 1123 h 1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8" h="1123">
                  <a:moveTo>
                    <a:pt x="527" y="222"/>
                  </a:moveTo>
                  <a:lnTo>
                    <a:pt x="528" y="1123"/>
                  </a:lnTo>
                  <a:lnTo>
                    <a:pt x="0" y="879"/>
                  </a:lnTo>
                  <a:lnTo>
                    <a:pt x="0" y="0"/>
                  </a:lnTo>
                  <a:lnTo>
                    <a:pt x="527" y="222"/>
                  </a:lnTo>
                  <a:close/>
                </a:path>
              </a:pathLst>
            </a:custGeom>
            <a:solidFill>
              <a:srgbClr val="FBC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" name="Freeform 10"/>
            <p:cNvSpPr/>
            <p:nvPr/>
          </p:nvSpPr>
          <p:spPr bwMode="gray">
            <a:xfrm>
              <a:off x="2034" y="2648"/>
              <a:ext cx="1061" cy="469"/>
            </a:xfrm>
            <a:custGeom>
              <a:avLst/>
              <a:gdLst>
                <a:gd name="T0" fmla="*/ 527 w 1061"/>
                <a:gd name="T1" fmla="*/ 0 h 469"/>
                <a:gd name="T2" fmla="*/ 0 w 1061"/>
                <a:gd name="T3" fmla="*/ 252 h 469"/>
                <a:gd name="T4" fmla="*/ 537 w 1061"/>
                <a:gd name="T5" fmla="*/ 469 h 469"/>
                <a:gd name="T6" fmla="*/ 1061 w 1061"/>
                <a:gd name="T7" fmla="*/ 241 h 469"/>
                <a:gd name="T8" fmla="*/ 527 w 1061"/>
                <a:gd name="T9" fmla="*/ 0 h 4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1"/>
                <a:gd name="T16" fmla="*/ 0 h 469"/>
                <a:gd name="T17" fmla="*/ 1061 w 1061"/>
                <a:gd name="T18" fmla="*/ 469 h 4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1" h="469">
                  <a:moveTo>
                    <a:pt x="527" y="0"/>
                  </a:moveTo>
                  <a:lnTo>
                    <a:pt x="0" y="252"/>
                  </a:lnTo>
                  <a:lnTo>
                    <a:pt x="537" y="469"/>
                  </a:lnTo>
                  <a:lnTo>
                    <a:pt x="1061" y="24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FEE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38" name="Line 11"/>
          <p:cNvSpPr>
            <a:spLocks noChangeShapeType="1"/>
          </p:cNvSpPr>
          <p:nvPr/>
        </p:nvSpPr>
        <p:spPr bwMode="auto">
          <a:xfrm flipV="1">
            <a:off x="3603490" y="4676000"/>
            <a:ext cx="1422400" cy="1387475"/>
          </a:xfrm>
          <a:prstGeom prst="line">
            <a:avLst/>
          </a:prstGeom>
          <a:noFill/>
          <a:ln w="12700">
            <a:solidFill>
              <a:srgbClr val="9770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 flipH="1" flipV="1">
            <a:off x="7105515" y="4679175"/>
            <a:ext cx="1422400" cy="1387475"/>
          </a:xfrm>
          <a:prstGeom prst="line">
            <a:avLst/>
          </a:prstGeom>
          <a:noFill/>
          <a:ln w="12700">
            <a:solidFill>
              <a:srgbClr val="9770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 flipV="1">
            <a:off x="7078527" y="1527987"/>
            <a:ext cx="1422400" cy="1387475"/>
          </a:xfrm>
          <a:prstGeom prst="line">
            <a:avLst/>
          </a:prstGeom>
          <a:noFill/>
          <a:ln w="12700">
            <a:solidFill>
              <a:srgbClr val="9770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Line 14"/>
          <p:cNvSpPr>
            <a:spLocks noChangeShapeType="1"/>
          </p:cNvSpPr>
          <p:nvPr/>
        </p:nvSpPr>
        <p:spPr bwMode="auto">
          <a:xfrm flipH="1" flipV="1">
            <a:off x="3592377" y="1521637"/>
            <a:ext cx="1422400" cy="1387475"/>
          </a:xfrm>
          <a:prstGeom prst="line">
            <a:avLst/>
          </a:prstGeom>
          <a:noFill/>
          <a:ln w="12700">
            <a:solidFill>
              <a:srgbClr val="9770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70" name="Picture 15" descr="light_shadow"/>
          <p:cNvPicPr>
            <a:picLocks noChangeAspect="1" noChangeArrowheads="1"/>
          </p:cNvPicPr>
          <p:nvPr/>
        </p:nvPicPr>
        <p:blipFill>
          <a:blip r:embed="rId1" cstate="print">
            <a:lum bright="-78000" contrast="-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411652" y="4396600"/>
            <a:ext cx="12160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16" descr="circuler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270365" y="3137712"/>
            <a:ext cx="14795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Oval 17"/>
          <p:cNvSpPr>
            <a:spLocks noChangeArrowheads="1"/>
          </p:cNvSpPr>
          <p:nvPr/>
        </p:nvSpPr>
        <p:spPr bwMode="gray">
          <a:xfrm>
            <a:off x="5270365" y="3137712"/>
            <a:ext cx="1468437" cy="1484313"/>
          </a:xfrm>
          <a:prstGeom prst="ellipse">
            <a:avLst/>
          </a:prstGeom>
          <a:gradFill rotWithShape="1">
            <a:gsLst>
              <a:gs pos="0">
                <a:srgbClr val="004B66">
                  <a:alpha val="89999"/>
                </a:srgbClr>
              </a:gs>
              <a:gs pos="50000">
                <a:srgbClr val="6AC1FC">
                  <a:alpha val="55000"/>
                </a:srgbClr>
              </a:gs>
              <a:gs pos="100000">
                <a:srgbClr val="004B66"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Freeform 18"/>
          <p:cNvSpPr/>
          <p:nvPr/>
        </p:nvSpPr>
        <p:spPr bwMode="ltGray">
          <a:xfrm>
            <a:off x="5422765" y="3167875"/>
            <a:ext cx="1154112" cy="514350"/>
          </a:xfrm>
          <a:custGeom>
            <a:avLst/>
            <a:gdLst>
              <a:gd name="T0" fmla="*/ 993042242 w 1321"/>
              <a:gd name="T1" fmla="*/ 209267506 h 712"/>
              <a:gd name="T2" fmla="*/ 1005254333 w 1321"/>
              <a:gd name="T3" fmla="*/ 230664314 h 712"/>
              <a:gd name="T4" fmla="*/ 1008307792 w 1321"/>
              <a:gd name="T5" fmla="*/ 251016530 h 712"/>
              <a:gd name="T6" fmla="*/ 1003728040 w 1321"/>
              <a:gd name="T7" fmla="*/ 269281728 h 712"/>
              <a:gd name="T8" fmla="*/ 990752366 w 1321"/>
              <a:gd name="T9" fmla="*/ 287025352 h 712"/>
              <a:gd name="T10" fmla="*/ 970906190 w 1321"/>
              <a:gd name="T11" fmla="*/ 302159662 h 712"/>
              <a:gd name="T12" fmla="*/ 945717552 w 1321"/>
              <a:gd name="T13" fmla="*/ 315206232 h 712"/>
              <a:gd name="T14" fmla="*/ 912896357 w 1321"/>
              <a:gd name="T15" fmla="*/ 327730506 h 712"/>
              <a:gd name="T16" fmla="*/ 875494755 w 1321"/>
              <a:gd name="T17" fmla="*/ 338690058 h 712"/>
              <a:gd name="T18" fmla="*/ 833514274 w 1321"/>
              <a:gd name="T19" fmla="*/ 348083444 h 712"/>
              <a:gd name="T20" fmla="*/ 786953167 w 1321"/>
              <a:gd name="T21" fmla="*/ 356432960 h 712"/>
              <a:gd name="T22" fmla="*/ 738102184 w 1321"/>
              <a:gd name="T23" fmla="*/ 362173884 h 712"/>
              <a:gd name="T24" fmla="*/ 683908739 w 1321"/>
              <a:gd name="T25" fmla="*/ 367392512 h 712"/>
              <a:gd name="T26" fmla="*/ 628951711 w 1321"/>
              <a:gd name="T27" fmla="*/ 370523400 h 712"/>
              <a:gd name="T28" fmla="*/ 606816532 w 1321"/>
              <a:gd name="T29" fmla="*/ 371567270 h 712"/>
              <a:gd name="T30" fmla="*/ 363326839 w 1321"/>
              <a:gd name="T31" fmla="*/ 371567270 h 712"/>
              <a:gd name="T32" fmla="*/ 360273379 w 1321"/>
              <a:gd name="T33" fmla="*/ 371567270 h 712"/>
              <a:gd name="T34" fmla="*/ 312185979 w 1321"/>
              <a:gd name="T35" fmla="*/ 369479530 h 712"/>
              <a:gd name="T36" fmla="*/ 265625746 w 1321"/>
              <a:gd name="T37" fmla="*/ 367392512 h 712"/>
              <a:gd name="T38" fmla="*/ 221354461 w 1321"/>
              <a:gd name="T39" fmla="*/ 363217754 h 712"/>
              <a:gd name="T40" fmla="*/ 179373106 w 1321"/>
              <a:gd name="T41" fmla="*/ 359564570 h 712"/>
              <a:gd name="T42" fmla="*/ 141972378 w 1321"/>
              <a:gd name="T43" fmla="*/ 353302072 h 712"/>
              <a:gd name="T44" fmla="*/ 107624208 w 1321"/>
              <a:gd name="T45" fmla="*/ 345995704 h 712"/>
              <a:gd name="T46" fmla="*/ 77855817 w 1321"/>
              <a:gd name="T47" fmla="*/ 338167762 h 712"/>
              <a:gd name="T48" fmla="*/ 51140873 w 1321"/>
              <a:gd name="T49" fmla="*/ 328774376 h 712"/>
              <a:gd name="T50" fmla="*/ 29768404 w 1321"/>
              <a:gd name="T51" fmla="*/ 317293250 h 712"/>
              <a:gd name="T52" fmla="*/ 13739260 w 1321"/>
              <a:gd name="T53" fmla="*/ 304246680 h 712"/>
              <a:gd name="T54" fmla="*/ 4579754 w 1321"/>
              <a:gd name="T55" fmla="*/ 289113092 h 712"/>
              <a:gd name="T56" fmla="*/ 0 w 1321"/>
              <a:gd name="T57" fmla="*/ 273457208 h 712"/>
              <a:gd name="T58" fmla="*/ 0 w 1321"/>
              <a:gd name="T59" fmla="*/ 271369468 h 712"/>
              <a:gd name="T60" fmla="*/ 3053460 w 1321"/>
              <a:gd name="T61" fmla="*/ 254148140 h 712"/>
              <a:gd name="T62" fmla="*/ 12212968 w 1321"/>
              <a:gd name="T63" fmla="*/ 232751332 h 712"/>
              <a:gd name="T64" fmla="*/ 38927909 w 1321"/>
              <a:gd name="T65" fmla="*/ 193090048 h 712"/>
              <a:gd name="T66" fmla="*/ 71749772 w 1321"/>
              <a:gd name="T67" fmla="*/ 156037311 h 712"/>
              <a:gd name="T68" fmla="*/ 112203960 w 1321"/>
              <a:gd name="T69" fmla="*/ 122637803 h 712"/>
              <a:gd name="T70" fmla="*/ 155711635 w 1321"/>
              <a:gd name="T71" fmla="*/ 91848309 h 712"/>
              <a:gd name="T72" fmla="*/ 206088911 w 1321"/>
              <a:gd name="T73" fmla="*/ 65232872 h 712"/>
              <a:gd name="T74" fmla="*/ 260282410 w 1321"/>
              <a:gd name="T75" fmla="*/ 42792905 h 712"/>
              <a:gd name="T76" fmla="*/ 316765732 w 1321"/>
              <a:gd name="T77" fmla="*/ 24527707 h 712"/>
              <a:gd name="T78" fmla="*/ 379355972 w 1321"/>
              <a:gd name="T79" fmla="*/ 10958833 h 712"/>
              <a:gd name="T80" fmla="*/ 443472505 w 1321"/>
              <a:gd name="T81" fmla="*/ 3130889 h 712"/>
              <a:gd name="T82" fmla="*/ 509115440 w 1321"/>
              <a:gd name="T83" fmla="*/ 0 h 712"/>
              <a:gd name="T84" fmla="*/ 509115440 w 1321"/>
              <a:gd name="T85" fmla="*/ 0 h 712"/>
              <a:gd name="T86" fmla="*/ 579338018 w 1321"/>
              <a:gd name="T87" fmla="*/ 3130889 h 712"/>
              <a:gd name="T88" fmla="*/ 646508011 w 1321"/>
              <a:gd name="T89" fmla="*/ 12002706 h 712"/>
              <a:gd name="T90" fmla="*/ 711387253 w 1321"/>
              <a:gd name="T91" fmla="*/ 27658595 h 712"/>
              <a:gd name="T92" fmla="*/ 770924034 w 1321"/>
              <a:gd name="T93" fmla="*/ 46967663 h 712"/>
              <a:gd name="T94" fmla="*/ 825881062 w 1321"/>
              <a:gd name="T95" fmla="*/ 71495370 h 712"/>
              <a:gd name="T96" fmla="*/ 877021922 w 1321"/>
              <a:gd name="T97" fmla="*/ 101241717 h 712"/>
              <a:gd name="T98" fmla="*/ 922056080 w 1321"/>
              <a:gd name="T99" fmla="*/ 133597355 h 712"/>
              <a:gd name="T100" fmla="*/ 960220392 w 1321"/>
              <a:gd name="T101" fmla="*/ 169606177 h 712"/>
              <a:gd name="T102" fmla="*/ 993042242 w 1321"/>
              <a:gd name="T103" fmla="*/ 209267506 h 712"/>
              <a:gd name="T104" fmla="*/ 993042242 w 1321"/>
              <a:gd name="T105" fmla="*/ 209267506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71B9D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4" name="Rectangle 22"/>
          <p:cNvSpPr>
            <a:spLocks noChangeArrowheads="1"/>
          </p:cNvSpPr>
          <p:nvPr/>
        </p:nvSpPr>
        <p:spPr bwMode="gray">
          <a:xfrm>
            <a:off x="4314690" y="5467865"/>
            <a:ext cx="358085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Effective suspension of insoluble, difficult to suspend components or particles, such as anti-dandruff agent, silicone oil, petal, bead, </a:t>
            </a:r>
            <a:r>
              <a:rPr lang="en-US" altLang="zh-CN" dirty="0" err="1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etc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5" name="Rectangle 23"/>
          <p:cNvSpPr>
            <a:spLocks noChangeArrowheads="1"/>
          </p:cNvSpPr>
          <p:nvPr/>
        </p:nvSpPr>
        <p:spPr bwMode="black">
          <a:xfrm>
            <a:off x="993639" y="3057993"/>
            <a:ext cx="372843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eaLnBrk="1" hangingPunct="1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Has excellent transparency in transparent formula and enhances pearlescent effect in pearlescent products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" name="Rectangle 25"/>
          <p:cNvSpPr>
            <a:spLocks noChangeArrowheads="1"/>
          </p:cNvSpPr>
          <p:nvPr/>
        </p:nvSpPr>
        <p:spPr bwMode="auto">
          <a:xfrm>
            <a:off x="4348548" y="1297894"/>
            <a:ext cx="35131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Liquid, easy to use, with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stabilizing, thickening and co-emulsifying functions</a:t>
            </a:r>
            <a:endParaRPr lang="en-US" altLang="zh-CN" dirty="0"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429365" y="2963385"/>
            <a:ext cx="3513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excellent salt resistance and good compatibility with anionic and nonionic surfactants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卷形: 水平 21"/>
          <p:cNvSpPr/>
          <p:nvPr/>
        </p:nvSpPr>
        <p:spPr>
          <a:xfrm>
            <a:off x="1930776" y="141591"/>
            <a:ext cx="9393802" cy="103327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special rheology modifier for transparent or suspension formulas-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66664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229769" y="259620"/>
            <a:ext cx="54413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Formulation process appearance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005" y="1173480"/>
            <a:ext cx="1657985" cy="23501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67105" y="3989705"/>
            <a:ext cx="180848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Step 1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Repoly 100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 = 3.0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64610" y="4011930"/>
            <a:ext cx="22358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Step 2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Repoly 100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%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SLE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18%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DEA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 =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5.5</a:t>
            </a:r>
            <a:endParaRPr lang="en-US" altLang="zh-CN" sz="16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610" y="1226820"/>
            <a:ext cx="1625600" cy="24339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715" y="1195070"/>
            <a:ext cx="1748155" cy="24657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790" y="1118235"/>
            <a:ext cx="1690370" cy="2535555"/>
          </a:xfrm>
          <a:prstGeom prst="rect">
            <a:avLst/>
          </a:prstGeom>
        </p:spPr>
      </p:pic>
      <p:sp>
        <p:nvSpPr>
          <p:cNvPr id="19" name="右箭头 18"/>
          <p:cNvSpPr/>
          <p:nvPr/>
        </p:nvSpPr>
        <p:spPr>
          <a:xfrm>
            <a:off x="5815330" y="2625090"/>
            <a:ext cx="900430" cy="4013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>
            <a:off x="2775585" y="2533015"/>
            <a:ext cx="900430" cy="4013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>
            <a:off x="8921115" y="2533015"/>
            <a:ext cx="900430" cy="4013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530215" y="3335020"/>
            <a:ext cx="17068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32%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38870" y="329565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32%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47610" y="4088130"/>
            <a:ext cx="9912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 =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6.5</a:t>
            </a:r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0353675" y="4088130"/>
            <a:ext cx="99123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pH =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6.9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5" name="直接连接符 324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卷形: 水平 21"/>
          <p:cNvSpPr/>
          <p:nvPr/>
        </p:nvSpPr>
        <p:spPr>
          <a:xfrm>
            <a:off x="1914266" y="37451"/>
            <a:ext cx="9393802" cy="103327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special rheology modifier for transparent or suspension formulas-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0993" y="1525810"/>
            <a:ext cx="26035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表格 3"/>
          <p:cNvGraphicFramePr>
            <a:graphicFrameLocks noGrp="1"/>
          </p:cNvGraphicFramePr>
          <p:nvPr/>
        </p:nvGraphicFramePr>
        <p:xfrm>
          <a:off x="2000103" y="2504752"/>
          <a:ext cx="8504865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7401"/>
                <a:gridCol w="45574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Item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Specification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altLang="zh-CN" sz="2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Appearance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(25</a:t>
                      </a:r>
                      <a:r>
                        <a:rPr lang="zh-CN" altLang="en-US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℃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zh-CN" sz="2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Milky white liquid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altLang="zh-CN" sz="2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Solid content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(%)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34.0-36.0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2.1-3.8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altLang="zh-CN" sz="2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1%solids aqueous solution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2000" dirty="0" err="1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mPa·s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4000-8000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altLang="zh-CN" sz="2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Residual ethyl acrylate</a:t>
                      </a:r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(mg/kg)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0-1.0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960775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3833112" y="65486"/>
            <a:ext cx="4253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Thickening mechanism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3152398" y="1484784"/>
            <a:ext cx="2032000" cy="3860800"/>
          </a:xfrm>
          <a:prstGeom prst="rect">
            <a:avLst/>
          </a:prstGeom>
          <a:solidFill>
            <a:srgbClr val="FFFF66">
              <a:alpha val="32001"/>
            </a:srgbClr>
          </a:solidFill>
          <a:ln w="12700" algn="ctr">
            <a:solidFill>
              <a:schemeClr val="tx1"/>
            </a:solidFill>
            <a:miter lim="800000"/>
          </a:ln>
          <a:effectLst/>
        </p:spPr>
        <p:txBody>
          <a:bodyPr wrap="none" lIns="90488" tIns="44450" rIns="90488" bIns="44450" anchor="ctr"/>
          <a:lstStyle>
            <a:lvl1pPr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endParaRPr lang="en-GB" altLang="zh-CN">
              <a:cs typeface="Times New Roman" panose="02020603050405020304" pitchFamily="18" charset="0"/>
            </a:endParaRP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2984619" y="5482109"/>
            <a:ext cx="14224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endParaRPr lang="en-US" altLang="zh-CN" dirty="0">
              <a:solidFill>
                <a:srgbClr val="000099"/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7264143" y="5508595"/>
            <a:ext cx="2713037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zh-CN" sz="2200" dirty="0">
                <a:solidFill>
                  <a:srgbClr val="000099"/>
                </a:solidFill>
                <a:cs typeface="Times New Roman" panose="02020603050405020304" pitchFamily="18" charset="0"/>
              </a:rPr>
              <a:t>Activated polymer </a:t>
            </a:r>
            <a:endParaRPr lang="en-US" altLang="zh-CN" sz="2200" dirty="0">
              <a:solidFill>
                <a:srgbClr val="000099"/>
              </a:solidFill>
              <a:cs typeface="Times New Roman" panose="02020603050405020304" pitchFamily="18" charset="0"/>
            </a:endParaRPr>
          </a:p>
        </p:txBody>
      </p:sp>
      <p:sp>
        <p:nvSpPr>
          <p:cNvPr id="44" name="AutoShape 5"/>
          <p:cNvSpPr>
            <a:spLocks noChangeArrowheads="1"/>
          </p:cNvSpPr>
          <p:nvPr/>
        </p:nvSpPr>
        <p:spPr bwMode="auto">
          <a:xfrm>
            <a:off x="5478315" y="2807046"/>
            <a:ext cx="1682767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en-GB" altLang="zh-CN" sz="240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3302119" y="3615209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4575294" y="3724747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4138732" y="4401022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Box 9"/>
          <p:cNvSpPr txBox="1">
            <a:spLocks noChangeArrowheads="1"/>
          </p:cNvSpPr>
          <p:nvPr/>
        </p:nvSpPr>
        <p:spPr bwMode="auto">
          <a:xfrm>
            <a:off x="4035544" y="1708622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848219" y="4931247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 Box 11"/>
          <p:cNvSpPr txBox="1">
            <a:spLocks noChangeArrowheads="1"/>
          </p:cNvSpPr>
          <p:nvPr/>
        </p:nvSpPr>
        <p:spPr bwMode="auto">
          <a:xfrm>
            <a:off x="4661019" y="4689947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 Box 12"/>
          <p:cNvSpPr txBox="1">
            <a:spLocks noChangeArrowheads="1"/>
          </p:cNvSpPr>
          <p:nvPr/>
        </p:nvSpPr>
        <p:spPr bwMode="auto">
          <a:xfrm>
            <a:off x="3941882" y="3075459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3292594" y="1614959"/>
            <a:ext cx="4267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zh-CN" sz="1000" b="1" baseline="-2500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zh-CN" sz="1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altLang="zh-CN" sz="100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5907033" y="3305175"/>
            <a:ext cx="7312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GB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en-GB" altLang="zh-CN" sz="2400" b="1" baseline="30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GB" altLang="zh-CN" sz="2400" baseline="30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7402953" y="1495772"/>
            <a:ext cx="2349500" cy="3879850"/>
          </a:xfrm>
          <a:prstGeom prst="rect">
            <a:avLst/>
          </a:prstGeom>
          <a:solidFill>
            <a:srgbClr val="FFFF66">
              <a:alpha val="32001"/>
            </a:srgbClr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lIns="90488" tIns="44450" rIns="90488" bIns="44450" anchor="ctr"/>
          <a:lstStyle>
            <a:lvl1pPr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endParaRPr lang="en-GB" altLang="zh-CN">
              <a:cs typeface="Times New Roman" panose="02020603050405020304" pitchFamily="18" charset="0"/>
            </a:endParaRPr>
          </a:p>
        </p:txBody>
      </p:sp>
      <p:sp>
        <p:nvSpPr>
          <p:cNvPr id="55" name="Freeform 16"/>
          <p:cNvSpPr/>
          <p:nvPr/>
        </p:nvSpPr>
        <p:spPr bwMode="auto">
          <a:xfrm>
            <a:off x="7528366" y="1618010"/>
            <a:ext cx="119856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Freeform 17"/>
          <p:cNvSpPr/>
          <p:nvPr/>
        </p:nvSpPr>
        <p:spPr bwMode="auto">
          <a:xfrm rot="20905678">
            <a:off x="7560116" y="2915275"/>
            <a:ext cx="833437" cy="369332"/>
          </a:xfrm>
          <a:custGeom>
            <a:avLst/>
            <a:gdLst>
              <a:gd name="T0" fmla="*/ 33 w 496"/>
              <a:gd name="T1" fmla="*/ 3 h 427"/>
              <a:gd name="T2" fmla="*/ 162 w 496"/>
              <a:gd name="T3" fmla="*/ 127 h 427"/>
              <a:gd name="T4" fmla="*/ 11 w 496"/>
              <a:gd name="T5" fmla="*/ 294 h 427"/>
              <a:gd name="T6" fmla="*/ 226 w 496"/>
              <a:gd name="T7" fmla="*/ 423 h 427"/>
              <a:gd name="T8" fmla="*/ 269 w 496"/>
              <a:gd name="T9" fmla="*/ 316 h 427"/>
              <a:gd name="T10" fmla="*/ 393 w 496"/>
              <a:gd name="T11" fmla="*/ 326 h 427"/>
              <a:gd name="T12" fmla="*/ 420 w 496"/>
              <a:gd name="T13" fmla="*/ 219 h 427"/>
              <a:gd name="T14" fmla="*/ 334 w 496"/>
              <a:gd name="T15" fmla="*/ 235 h 427"/>
              <a:gd name="T16" fmla="*/ 345 w 496"/>
              <a:gd name="T17" fmla="*/ 160 h 427"/>
              <a:gd name="T18" fmla="*/ 232 w 496"/>
              <a:gd name="T19" fmla="*/ 111 h 427"/>
              <a:gd name="T20" fmla="*/ 382 w 496"/>
              <a:gd name="T21" fmla="*/ 3 h 427"/>
              <a:gd name="T22" fmla="*/ 496 w 496"/>
              <a:gd name="T23" fmla="*/ 9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6" h="427">
                <a:moveTo>
                  <a:pt x="33" y="3"/>
                </a:moveTo>
                <a:cubicBezTo>
                  <a:pt x="99" y="40"/>
                  <a:pt x="166" y="78"/>
                  <a:pt x="162" y="127"/>
                </a:cubicBezTo>
                <a:cubicBezTo>
                  <a:pt x="158" y="176"/>
                  <a:pt x="0" y="245"/>
                  <a:pt x="11" y="294"/>
                </a:cubicBezTo>
                <a:cubicBezTo>
                  <a:pt x="22" y="343"/>
                  <a:pt x="183" y="419"/>
                  <a:pt x="226" y="423"/>
                </a:cubicBezTo>
                <a:cubicBezTo>
                  <a:pt x="269" y="427"/>
                  <a:pt x="241" y="332"/>
                  <a:pt x="269" y="316"/>
                </a:cubicBezTo>
                <a:cubicBezTo>
                  <a:pt x="297" y="300"/>
                  <a:pt x="368" y="342"/>
                  <a:pt x="393" y="326"/>
                </a:cubicBezTo>
                <a:cubicBezTo>
                  <a:pt x="418" y="310"/>
                  <a:pt x="430" y="234"/>
                  <a:pt x="420" y="219"/>
                </a:cubicBezTo>
                <a:cubicBezTo>
                  <a:pt x="410" y="204"/>
                  <a:pt x="347" y="245"/>
                  <a:pt x="334" y="235"/>
                </a:cubicBezTo>
                <a:cubicBezTo>
                  <a:pt x="321" y="225"/>
                  <a:pt x="362" y="181"/>
                  <a:pt x="345" y="160"/>
                </a:cubicBezTo>
                <a:cubicBezTo>
                  <a:pt x="328" y="139"/>
                  <a:pt x="226" y="137"/>
                  <a:pt x="232" y="111"/>
                </a:cubicBezTo>
                <a:cubicBezTo>
                  <a:pt x="238" y="85"/>
                  <a:pt x="338" y="6"/>
                  <a:pt x="382" y="3"/>
                </a:cubicBezTo>
                <a:cubicBezTo>
                  <a:pt x="426" y="0"/>
                  <a:pt x="477" y="76"/>
                  <a:pt x="496" y="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Freeform 18"/>
          <p:cNvSpPr/>
          <p:nvPr/>
        </p:nvSpPr>
        <p:spPr bwMode="auto">
          <a:xfrm rot="16487057">
            <a:off x="8456259" y="2619207"/>
            <a:ext cx="1050925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Freeform 19"/>
          <p:cNvSpPr/>
          <p:nvPr/>
        </p:nvSpPr>
        <p:spPr bwMode="auto">
          <a:xfrm rot="19552887" flipH="1">
            <a:off x="7429941" y="3662193"/>
            <a:ext cx="123031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Freeform 20"/>
          <p:cNvSpPr/>
          <p:nvPr/>
        </p:nvSpPr>
        <p:spPr bwMode="auto">
          <a:xfrm rot="16836003" flipH="1" flipV="1">
            <a:off x="8256235" y="4229724"/>
            <a:ext cx="114776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Freeform 21"/>
          <p:cNvSpPr/>
          <p:nvPr/>
        </p:nvSpPr>
        <p:spPr bwMode="auto">
          <a:xfrm rot="14742672">
            <a:off x="8782491" y="3390730"/>
            <a:ext cx="787400" cy="369332"/>
          </a:xfrm>
          <a:custGeom>
            <a:avLst/>
            <a:gdLst>
              <a:gd name="T0" fmla="*/ 33 w 496"/>
              <a:gd name="T1" fmla="*/ 3 h 427"/>
              <a:gd name="T2" fmla="*/ 162 w 496"/>
              <a:gd name="T3" fmla="*/ 127 h 427"/>
              <a:gd name="T4" fmla="*/ 11 w 496"/>
              <a:gd name="T5" fmla="*/ 294 h 427"/>
              <a:gd name="T6" fmla="*/ 226 w 496"/>
              <a:gd name="T7" fmla="*/ 423 h 427"/>
              <a:gd name="T8" fmla="*/ 269 w 496"/>
              <a:gd name="T9" fmla="*/ 316 h 427"/>
              <a:gd name="T10" fmla="*/ 393 w 496"/>
              <a:gd name="T11" fmla="*/ 326 h 427"/>
              <a:gd name="T12" fmla="*/ 420 w 496"/>
              <a:gd name="T13" fmla="*/ 219 h 427"/>
              <a:gd name="T14" fmla="*/ 334 w 496"/>
              <a:gd name="T15" fmla="*/ 235 h 427"/>
              <a:gd name="T16" fmla="*/ 345 w 496"/>
              <a:gd name="T17" fmla="*/ 160 h 427"/>
              <a:gd name="T18" fmla="*/ 232 w 496"/>
              <a:gd name="T19" fmla="*/ 111 h 427"/>
              <a:gd name="T20" fmla="*/ 382 w 496"/>
              <a:gd name="T21" fmla="*/ 3 h 427"/>
              <a:gd name="T22" fmla="*/ 496 w 496"/>
              <a:gd name="T23" fmla="*/ 9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6" h="427">
                <a:moveTo>
                  <a:pt x="33" y="3"/>
                </a:moveTo>
                <a:cubicBezTo>
                  <a:pt x="99" y="40"/>
                  <a:pt x="166" y="78"/>
                  <a:pt x="162" y="127"/>
                </a:cubicBezTo>
                <a:cubicBezTo>
                  <a:pt x="158" y="176"/>
                  <a:pt x="0" y="245"/>
                  <a:pt x="11" y="294"/>
                </a:cubicBezTo>
                <a:cubicBezTo>
                  <a:pt x="22" y="343"/>
                  <a:pt x="183" y="419"/>
                  <a:pt x="226" y="423"/>
                </a:cubicBezTo>
                <a:cubicBezTo>
                  <a:pt x="269" y="427"/>
                  <a:pt x="241" y="332"/>
                  <a:pt x="269" y="316"/>
                </a:cubicBezTo>
                <a:cubicBezTo>
                  <a:pt x="297" y="300"/>
                  <a:pt x="368" y="342"/>
                  <a:pt x="393" y="326"/>
                </a:cubicBezTo>
                <a:cubicBezTo>
                  <a:pt x="418" y="310"/>
                  <a:pt x="430" y="234"/>
                  <a:pt x="420" y="219"/>
                </a:cubicBezTo>
                <a:cubicBezTo>
                  <a:pt x="410" y="204"/>
                  <a:pt x="347" y="245"/>
                  <a:pt x="334" y="235"/>
                </a:cubicBezTo>
                <a:cubicBezTo>
                  <a:pt x="321" y="225"/>
                  <a:pt x="362" y="181"/>
                  <a:pt x="345" y="160"/>
                </a:cubicBezTo>
                <a:cubicBezTo>
                  <a:pt x="328" y="139"/>
                  <a:pt x="226" y="137"/>
                  <a:pt x="232" y="111"/>
                </a:cubicBezTo>
                <a:cubicBezTo>
                  <a:pt x="238" y="85"/>
                  <a:pt x="338" y="6"/>
                  <a:pt x="382" y="3"/>
                </a:cubicBezTo>
                <a:cubicBezTo>
                  <a:pt x="426" y="0"/>
                  <a:pt x="477" y="76"/>
                  <a:pt x="496" y="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Freeform 22"/>
          <p:cNvSpPr/>
          <p:nvPr/>
        </p:nvSpPr>
        <p:spPr bwMode="auto">
          <a:xfrm rot="6863966">
            <a:off x="7368028" y="4461500"/>
            <a:ext cx="935038" cy="369332"/>
          </a:xfrm>
          <a:custGeom>
            <a:avLst/>
            <a:gdLst>
              <a:gd name="T0" fmla="*/ 33 w 496"/>
              <a:gd name="T1" fmla="*/ 3 h 427"/>
              <a:gd name="T2" fmla="*/ 162 w 496"/>
              <a:gd name="T3" fmla="*/ 127 h 427"/>
              <a:gd name="T4" fmla="*/ 11 w 496"/>
              <a:gd name="T5" fmla="*/ 294 h 427"/>
              <a:gd name="T6" fmla="*/ 226 w 496"/>
              <a:gd name="T7" fmla="*/ 423 h 427"/>
              <a:gd name="T8" fmla="*/ 269 w 496"/>
              <a:gd name="T9" fmla="*/ 316 h 427"/>
              <a:gd name="T10" fmla="*/ 393 w 496"/>
              <a:gd name="T11" fmla="*/ 326 h 427"/>
              <a:gd name="T12" fmla="*/ 420 w 496"/>
              <a:gd name="T13" fmla="*/ 219 h 427"/>
              <a:gd name="T14" fmla="*/ 334 w 496"/>
              <a:gd name="T15" fmla="*/ 235 h 427"/>
              <a:gd name="T16" fmla="*/ 345 w 496"/>
              <a:gd name="T17" fmla="*/ 160 h 427"/>
              <a:gd name="T18" fmla="*/ 232 w 496"/>
              <a:gd name="T19" fmla="*/ 111 h 427"/>
              <a:gd name="T20" fmla="*/ 382 w 496"/>
              <a:gd name="T21" fmla="*/ 3 h 427"/>
              <a:gd name="T22" fmla="*/ 496 w 496"/>
              <a:gd name="T23" fmla="*/ 9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6" h="427">
                <a:moveTo>
                  <a:pt x="33" y="3"/>
                </a:moveTo>
                <a:cubicBezTo>
                  <a:pt x="99" y="40"/>
                  <a:pt x="166" y="78"/>
                  <a:pt x="162" y="127"/>
                </a:cubicBezTo>
                <a:cubicBezTo>
                  <a:pt x="158" y="176"/>
                  <a:pt x="0" y="245"/>
                  <a:pt x="11" y="294"/>
                </a:cubicBezTo>
                <a:cubicBezTo>
                  <a:pt x="22" y="343"/>
                  <a:pt x="183" y="419"/>
                  <a:pt x="226" y="423"/>
                </a:cubicBezTo>
                <a:cubicBezTo>
                  <a:pt x="269" y="427"/>
                  <a:pt x="241" y="332"/>
                  <a:pt x="269" y="316"/>
                </a:cubicBezTo>
                <a:cubicBezTo>
                  <a:pt x="297" y="300"/>
                  <a:pt x="368" y="342"/>
                  <a:pt x="393" y="326"/>
                </a:cubicBezTo>
                <a:cubicBezTo>
                  <a:pt x="418" y="310"/>
                  <a:pt x="430" y="234"/>
                  <a:pt x="420" y="219"/>
                </a:cubicBezTo>
                <a:cubicBezTo>
                  <a:pt x="410" y="204"/>
                  <a:pt x="347" y="245"/>
                  <a:pt x="334" y="235"/>
                </a:cubicBezTo>
                <a:cubicBezTo>
                  <a:pt x="321" y="225"/>
                  <a:pt x="362" y="181"/>
                  <a:pt x="345" y="160"/>
                </a:cubicBezTo>
                <a:cubicBezTo>
                  <a:pt x="328" y="139"/>
                  <a:pt x="226" y="137"/>
                  <a:pt x="232" y="111"/>
                </a:cubicBezTo>
                <a:cubicBezTo>
                  <a:pt x="238" y="85"/>
                  <a:pt x="338" y="6"/>
                  <a:pt x="382" y="3"/>
                </a:cubicBezTo>
                <a:cubicBezTo>
                  <a:pt x="426" y="0"/>
                  <a:pt x="477" y="76"/>
                  <a:pt x="496" y="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Freeform 23"/>
          <p:cNvSpPr/>
          <p:nvPr/>
        </p:nvSpPr>
        <p:spPr bwMode="auto">
          <a:xfrm>
            <a:off x="8507853" y="1586260"/>
            <a:ext cx="969963" cy="369332"/>
          </a:xfrm>
          <a:custGeom>
            <a:avLst/>
            <a:gdLst>
              <a:gd name="T0" fmla="*/ 204 w 611"/>
              <a:gd name="T1" fmla="*/ 88 h 434"/>
              <a:gd name="T2" fmla="*/ 323 w 611"/>
              <a:gd name="T3" fmla="*/ 287 h 434"/>
              <a:gd name="T4" fmla="*/ 107 w 611"/>
              <a:gd name="T5" fmla="*/ 421 h 434"/>
              <a:gd name="T6" fmla="*/ 53 w 611"/>
              <a:gd name="T7" fmla="*/ 206 h 434"/>
              <a:gd name="T8" fmla="*/ 425 w 611"/>
              <a:gd name="T9" fmla="*/ 357 h 434"/>
              <a:gd name="T10" fmla="*/ 543 w 611"/>
              <a:gd name="T11" fmla="*/ 228 h 434"/>
              <a:gd name="T12" fmla="*/ 420 w 611"/>
              <a:gd name="T13" fmla="*/ 163 h 434"/>
              <a:gd name="T14" fmla="*/ 463 w 611"/>
              <a:gd name="T15" fmla="*/ 12 h 434"/>
              <a:gd name="T16" fmla="*/ 597 w 611"/>
              <a:gd name="T17" fmla="*/ 93 h 434"/>
              <a:gd name="T18" fmla="*/ 376 w 611"/>
              <a:gd name="T19" fmla="*/ 287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1" h="434">
                <a:moveTo>
                  <a:pt x="204" y="88"/>
                </a:moveTo>
                <a:cubicBezTo>
                  <a:pt x="271" y="160"/>
                  <a:pt x="339" y="232"/>
                  <a:pt x="323" y="287"/>
                </a:cubicBezTo>
                <a:cubicBezTo>
                  <a:pt x="307" y="342"/>
                  <a:pt x="152" y="434"/>
                  <a:pt x="107" y="421"/>
                </a:cubicBezTo>
                <a:cubicBezTo>
                  <a:pt x="62" y="408"/>
                  <a:pt x="0" y="217"/>
                  <a:pt x="53" y="206"/>
                </a:cubicBezTo>
                <a:cubicBezTo>
                  <a:pt x="106" y="195"/>
                  <a:pt x="343" y="353"/>
                  <a:pt x="425" y="357"/>
                </a:cubicBezTo>
                <a:cubicBezTo>
                  <a:pt x="507" y="361"/>
                  <a:pt x="544" y="260"/>
                  <a:pt x="543" y="228"/>
                </a:cubicBezTo>
                <a:cubicBezTo>
                  <a:pt x="542" y="196"/>
                  <a:pt x="433" y="199"/>
                  <a:pt x="420" y="163"/>
                </a:cubicBezTo>
                <a:cubicBezTo>
                  <a:pt x="407" y="127"/>
                  <a:pt x="433" y="24"/>
                  <a:pt x="463" y="12"/>
                </a:cubicBezTo>
                <a:cubicBezTo>
                  <a:pt x="493" y="0"/>
                  <a:pt x="611" y="47"/>
                  <a:pt x="597" y="93"/>
                </a:cubicBezTo>
                <a:cubicBezTo>
                  <a:pt x="583" y="139"/>
                  <a:pt x="413" y="255"/>
                  <a:pt x="376" y="287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Freeform 24"/>
          <p:cNvSpPr/>
          <p:nvPr/>
        </p:nvSpPr>
        <p:spPr bwMode="auto">
          <a:xfrm rot="19912583">
            <a:off x="8830116" y="4698831"/>
            <a:ext cx="87471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373825" y="3919324"/>
            <a:ext cx="183291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altLang="zh-CN" sz="2000" dirty="0">
                <a:solidFill>
                  <a:srgbClr val="33993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Alkal</a:t>
            </a:r>
            <a:r>
              <a:rPr lang="en-US" altLang="zh-CN" sz="2000" dirty="0" err="1">
                <a:solidFill>
                  <a:srgbClr val="33993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endParaRPr lang="en-US" altLang="zh-CN" sz="2000" dirty="0">
              <a:solidFill>
                <a:srgbClr val="339933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de-DE" altLang="zh-CN" sz="2000" dirty="0">
                <a:solidFill>
                  <a:srgbClr val="33993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Swellable</a:t>
            </a:r>
            <a:endParaRPr lang="de-DE" altLang="zh-CN" sz="2000" dirty="0">
              <a:solidFill>
                <a:srgbClr val="339933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de-DE" altLang="zh-CN" sz="2000" dirty="0">
                <a:solidFill>
                  <a:srgbClr val="33993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Emulsion Thickeners</a:t>
            </a:r>
            <a:endParaRPr lang="de-DE" altLang="zh-CN" sz="2000" dirty="0">
              <a:solidFill>
                <a:srgbClr val="339933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" name="Freeform 26"/>
          <p:cNvSpPr/>
          <p:nvPr/>
        </p:nvSpPr>
        <p:spPr bwMode="auto">
          <a:xfrm>
            <a:off x="3446582" y="1970559"/>
            <a:ext cx="15081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Freeform 27"/>
          <p:cNvSpPr/>
          <p:nvPr/>
        </p:nvSpPr>
        <p:spPr bwMode="auto">
          <a:xfrm>
            <a:off x="4638794" y="1735609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Freeform 28"/>
          <p:cNvSpPr/>
          <p:nvPr/>
        </p:nvSpPr>
        <p:spPr bwMode="auto">
          <a:xfrm rot="3900000">
            <a:off x="4106187" y="2397875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Freeform 29"/>
          <p:cNvSpPr/>
          <p:nvPr/>
        </p:nvSpPr>
        <p:spPr bwMode="auto">
          <a:xfrm>
            <a:off x="3571994" y="3278659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Freeform 30"/>
          <p:cNvSpPr/>
          <p:nvPr/>
        </p:nvSpPr>
        <p:spPr bwMode="auto">
          <a:xfrm>
            <a:off x="4743569" y="2788122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Freeform 31"/>
          <p:cNvSpPr/>
          <p:nvPr/>
        </p:nvSpPr>
        <p:spPr bwMode="auto">
          <a:xfrm>
            <a:off x="3429119" y="2770659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Freeform 32"/>
          <p:cNvSpPr/>
          <p:nvPr/>
        </p:nvSpPr>
        <p:spPr bwMode="auto">
          <a:xfrm rot="3900000">
            <a:off x="4188738" y="3805987"/>
            <a:ext cx="15081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Freeform 33"/>
          <p:cNvSpPr/>
          <p:nvPr/>
        </p:nvSpPr>
        <p:spPr bwMode="auto">
          <a:xfrm rot="3900000">
            <a:off x="3501351" y="4094912"/>
            <a:ext cx="15081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Freeform 34"/>
          <p:cNvSpPr/>
          <p:nvPr/>
        </p:nvSpPr>
        <p:spPr bwMode="auto">
          <a:xfrm rot="3900000">
            <a:off x="4672925" y="4979150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Freeform 35"/>
          <p:cNvSpPr/>
          <p:nvPr/>
        </p:nvSpPr>
        <p:spPr bwMode="auto">
          <a:xfrm rot="3900000">
            <a:off x="3358476" y="4888662"/>
            <a:ext cx="150812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Freeform 36"/>
          <p:cNvSpPr/>
          <p:nvPr/>
        </p:nvSpPr>
        <p:spPr bwMode="auto">
          <a:xfrm rot="3900000">
            <a:off x="4652287" y="3280525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Freeform 37"/>
          <p:cNvSpPr/>
          <p:nvPr/>
        </p:nvSpPr>
        <p:spPr bwMode="auto">
          <a:xfrm rot="3900000">
            <a:off x="4734837" y="2048625"/>
            <a:ext cx="150813" cy="369332"/>
          </a:xfrm>
          <a:custGeom>
            <a:avLst/>
            <a:gdLst>
              <a:gd name="T0" fmla="*/ 74 w 298"/>
              <a:gd name="T1" fmla="*/ 42 h 285"/>
              <a:gd name="T2" fmla="*/ 154 w 298"/>
              <a:gd name="T3" fmla="*/ 192 h 285"/>
              <a:gd name="T4" fmla="*/ 63 w 298"/>
              <a:gd name="T5" fmla="*/ 257 h 285"/>
              <a:gd name="T6" fmla="*/ 52 w 298"/>
              <a:gd name="T7" fmla="*/ 171 h 285"/>
              <a:gd name="T8" fmla="*/ 20 w 298"/>
              <a:gd name="T9" fmla="*/ 133 h 285"/>
              <a:gd name="T10" fmla="*/ 41 w 298"/>
              <a:gd name="T11" fmla="*/ 85 h 285"/>
              <a:gd name="T12" fmla="*/ 4 w 298"/>
              <a:gd name="T13" fmla="*/ 36 h 285"/>
              <a:gd name="T14" fmla="*/ 63 w 298"/>
              <a:gd name="T15" fmla="*/ 4 h 285"/>
              <a:gd name="T16" fmla="*/ 176 w 298"/>
              <a:gd name="T17" fmla="*/ 63 h 285"/>
              <a:gd name="T18" fmla="*/ 84 w 298"/>
              <a:gd name="T19" fmla="*/ 155 h 285"/>
              <a:gd name="T20" fmla="*/ 251 w 298"/>
              <a:gd name="T21" fmla="*/ 208 h 285"/>
              <a:gd name="T22" fmla="*/ 176 w 298"/>
              <a:gd name="T23" fmla="*/ 284 h 285"/>
              <a:gd name="T24" fmla="*/ 79 w 298"/>
              <a:gd name="T25" fmla="*/ 203 h 285"/>
              <a:gd name="T26" fmla="*/ 262 w 298"/>
              <a:gd name="T27" fmla="*/ 106 h 285"/>
              <a:gd name="T28" fmla="*/ 294 w 298"/>
              <a:gd name="T29" fmla="*/ 20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85">
                <a:moveTo>
                  <a:pt x="74" y="42"/>
                </a:moveTo>
                <a:cubicBezTo>
                  <a:pt x="115" y="99"/>
                  <a:pt x="156" y="156"/>
                  <a:pt x="154" y="192"/>
                </a:cubicBezTo>
                <a:cubicBezTo>
                  <a:pt x="152" y="228"/>
                  <a:pt x="80" y="260"/>
                  <a:pt x="63" y="257"/>
                </a:cubicBezTo>
                <a:cubicBezTo>
                  <a:pt x="46" y="254"/>
                  <a:pt x="59" y="192"/>
                  <a:pt x="52" y="171"/>
                </a:cubicBezTo>
                <a:cubicBezTo>
                  <a:pt x="45" y="150"/>
                  <a:pt x="22" y="147"/>
                  <a:pt x="20" y="133"/>
                </a:cubicBezTo>
                <a:cubicBezTo>
                  <a:pt x="18" y="119"/>
                  <a:pt x="44" y="101"/>
                  <a:pt x="41" y="85"/>
                </a:cubicBezTo>
                <a:cubicBezTo>
                  <a:pt x="38" y="69"/>
                  <a:pt x="0" y="49"/>
                  <a:pt x="4" y="36"/>
                </a:cubicBezTo>
                <a:cubicBezTo>
                  <a:pt x="8" y="23"/>
                  <a:pt x="34" y="0"/>
                  <a:pt x="63" y="4"/>
                </a:cubicBezTo>
                <a:cubicBezTo>
                  <a:pt x="92" y="8"/>
                  <a:pt x="173" y="38"/>
                  <a:pt x="176" y="63"/>
                </a:cubicBezTo>
                <a:cubicBezTo>
                  <a:pt x="179" y="88"/>
                  <a:pt x="72" y="131"/>
                  <a:pt x="84" y="155"/>
                </a:cubicBezTo>
                <a:cubicBezTo>
                  <a:pt x="96" y="179"/>
                  <a:pt x="236" y="187"/>
                  <a:pt x="251" y="208"/>
                </a:cubicBezTo>
                <a:cubicBezTo>
                  <a:pt x="266" y="229"/>
                  <a:pt x="205" y="285"/>
                  <a:pt x="176" y="284"/>
                </a:cubicBezTo>
                <a:cubicBezTo>
                  <a:pt x="147" y="283"/>
                  <a:pt x="65" y="233"/>
                  <a:pt x="79" y="203"/>
                </a:cubicBezTo>
                <a:cubicBezTo>
                  <a:pt x="93" y="173"/>
                  <a:pt x="226" y="106"/>
                  <a:pt x="262" y="106"/>
                </a:cubicBezTo>
                <a:cubicBezTo>
                  <a:pt x="298" y="106"/>
                  <a:pt x="296" y="154"/>
                  <a:pt x="294" y="20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3"/>
          <p:cNvSpPr>
            <a:spLocks noChangeArrowheads="1"/>
          </p:cNvSpPr>
          <p:nvPr/>
        </p:nvSpPr>
        <p:spPr bwMode="auto">
          <a:xfrm>
            <a:off x="2897822" y="5508594"/>
            <a:ext cx="2576026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zh-CN" sz="2200" dirty="0" err="1">
                <a:solidFill>
                  <a:srgbClr val="000099"/>
                </a:solidFill>
                <a:cs typeface="Times New Roman" panose="02020603050405020304" pitchFamily="18" charset="0"/>
              </a:rPr>
              <a:t>Unactivated</a:t>
            </a:r>
            <a:r>
              <a:rPr lang="en-US" altLang="zh-CN" sz="2200" dirty="0">
                <a:solidFill>
                  <a:srgbClr val="000099"/>
                </a:solidFill>
                <a:cs typeface="Times New Roman" panose="02020603050405020304" pitchFamily="18" charset="0"/>
              </a:rPr>
              <a:t> Polymer</a:t>
            </a:r>
            <a:endParaRPr lang="en-US" altLang="zh-CN" sz="2200" dirty="0">
              <a:solidFill>
                <a:srgbClr val="000099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31153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3"/>
          <p:cNvSpPr txBox="1">
            <a:spLocks noChangeArrowheads="1"/>
          </p:cNvSpPr>
          <p:nvPr/>
        </p:nvSpPr>
        <p:spPr bwMode="auto">
          <a:xfrm>
            <a:off x="756114" y="1138994"/>
            <a:ext cx="9347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active content on the viscosity and transmittance of water solution</a:t>
            </a:r>
            <a:endParaRPr lang="en-US" altLang="zh-CN" sz="18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865782" y="2091598"/>
          <a:ext cx="3563903" cy="2928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KGPlot" r:id="rId1" imgW="58464450" imgH="48044100" progId="KGraph_Plot">
                  <p:embed/>
                </p:oleObj>
              </mc:Choice>
              <mc:Fallback>
                <p:oleObj name="KGPlot" r:id="rId1" imgW="58464450" imgH="48044100" progId="KGraph_Plot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65782" y="2091598"/>
                        <a:ext cx="3563903" cy="2928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542140" y="2091598"/>
          <a:ext cx="3376474" cy="2826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KGPlot" r:id="rId3" imgW="55778400" imgH="48044100" progId="KGraph_Plot">
                  <p:embed/>
                </p:oleObj>
              </mc:Choice>
              <mc:Fallback>
                <p:oleObj name="KGPlot" r:id="rId3" imgW="55778400" imgH="48044100" progId="KGraph_Plot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2140" y="2091598"/>
                        <a:ext cx="3376474" cy="2826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083992" y="344882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4664" y="5438720"/>
            <a:ext cx="11290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viscosity of neutralized water solution increases with the increasing of active content,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is better than Polymer C on viscosity. For the transmittance,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shows an increasing trend with the increasing of active content, while polymer C shows a decreasing trend after a small increasement,  the transmittance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is better than Polymer C.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00734" y="486372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48908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890264" y="1267046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pH value on the viscosity and transmittance of water solution</a:t>
            </a:r>
            <a:endParaRPr lang="en-US" altLang="zh-CN" sz="20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359381" y="1935932"/>
          <a:ext cx="4084448" cy="3359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KGPlot" r:id="rId1" imgW="56788050" imgH="46701075" progId="KGraph_Plot">
                  <p:embed/>
                </p:oleObj>
              </mc:Choice>
              <mc:Fallback>
                <p:oleObj name="KGPlot" r:id="rId1" imgW="56788050" imgH="46701075" progId="KGraph_Plot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59381" y="1935932"/>
                        <a:ext cx="4084448" cy="33593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200023" y="1988839"/>
          <a:ext cx="3959990" cy="3306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KGPlot" r:id="rId3" imgW="55778400" imgH="46701075" progId="KGraph_Plot">
                  <p:embed/>
                </p:oleObj>
              </mc:Choice>
              <mc:Fallback>
                <p:oleObj name="KGPlot" r:id="rId3" imgW="55778400" imgH="46701075" progId="KGraph_Plot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00023" y="1988839"/>
                        <a:ext cx="3959990" cy="3306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370339" y="334837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901" y="5712273"/>
            <a:ext cx="11494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viscosity of neutralized water solution is stable within the range of pH=7.0 to pH=11.0, and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exhibits a better thickening efficiency compared with Polymer C.  The transmittance isn’t affected by the pH value within the given range, except for the transmittance of 2% Polymer C’s solution decreases with the increasing of pH value.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00734" y="486372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40032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045880" y="1913615"/>
          <a:ext cx="4100240" cy="3428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KGPlot" r:id="rId1" imgW="57454800" imgH="48044100" progId="KGraph_Plot">
                  <p:embed/>
                </p:oleObj>
              </mc:Choice>
              <mc:Fallback>
                <p:oleObj name="KGPlot" r:id="rId1" imgW="57454800" imgH="48044100" progId="KGraph_Plot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045880" y="1913615"/>
                        <a:ext cx="4100240" cy="3428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40135" y="1267046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Electrolyte resistance of Repoly 100 </a:t>
            </a:r>
            <a:endParaRPr lang="en-US" altLang="zh-CN" sz="24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83992" y="297581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7751" y="5917968"/>
            <a:ext cx="9779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electrolyte resistance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is very good, especially for the large polymer amount solution.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23181" y="425300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48908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692984" y="2310932"/>
          <a:ext cx="8534092" cy="31707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{775DCB02-9BB8-47FD-8907-85C794F793BA}</a:tableStyleId>
              </a:tblPr>
              <a:tblGrid>
                <a:gridCol w="3888432"/>
                <a:gridCol w="2461753"/>
                <a:gridCol w="2183907"/>
              </a:tblGrid>
              <a:tr h="4268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INCI Name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Weight %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Deionized Water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To 100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Diluent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SLES,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2EO,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Acrylates Copolymer,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base on solid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Rheology Modifier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Base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on the pH control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Neutralizer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Cocamidopropyl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Betaine,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Kathon</a:t>
                      </a: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Preservative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69864" y="139908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pH value on performance of a typical formula </a:t>
            </a:r>
            <a:endParaRPr lang="en-US" altLang="zh-CN" sz="24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63628" y="222397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286603" y="1329496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pH value on performance of a typical formula </a:t>
            </a:r>
            <a:endParaRPr lang="en-US" altLang="zh-CN" sz="24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312401" y="1916832"/>
          <a:ext cx="4644516" cy="388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KGPlot" r:id="rId1" imgW="57788175" imgH="48387000" progId="KGraph_Plot">
                  <p:embed/>
                </p:oleObj>
              </mc:Choice>
              <mc:Fallback>
                <p:oleObj name="KGPlot" r:id="rId1" imgW="57788175" imgH="48387000" progId="KGraph_Plot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12401" y="1916832"/>
                        <a:ext cx="4644516" cy="38884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989404" y="1916832"/>
          <a:ext cx="4549385" cy="39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KGPlot" r:id="rId3" imgW="56788050" imgH="49053750" progId="KGraph_Plot">
                  <p:embed/>
                </p:oleObj>
              </mc:Choice>
              <mc:Fallback>
                <p:oleObj name="KGPlot" r:id="rId3" imgW="56788050" imgH="49053750" progId="KGraph_Plot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9404" y="1916832"/>
                        <a:ext cx="4549385" cy="3930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083992" y="144318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35234" y="6113279"/>
            <a:ext cx="10356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yield value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is larger than polymer C in this test formula, especially with the low pH value.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25526" y="272262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251520" y="1350629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electrolyte on performance of a typical formula </a:t>
            </a:r>
            <a:endParaRPr lang="en-US" altLang="zh-CN" sz="24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000103" y="2487963"/>
          <a:ext cx="8280920" cy="34148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{775DCB02-9BB8-47FD-8907-85C794F793BA}</a:tableStyleId>
              </a:tblPr>
              <a:tblGrid>
                <a:gridCol w="3816424"/>
                <a:gridCol w="2264769"/>
                <a:gridCol w="2199727"/>
              </a:tblGrid>
              <a:tr h="4268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INCI Name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Weight %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Deionized Water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To 100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Diluent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SLES,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2EO,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Acrylates Copolymer,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base on solid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Rheology Modifier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Adjust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pH=6.8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Neutralizer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Cocamidopropyl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Betaine,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Sodium Chloride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0.2, 0.4, 0.6, 0.8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Electrolyte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Kathon</a:t>
                      </a: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Preservative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163628" y="222397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322541" y="1190935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electrolyte on performance of typical formula  </a:t>
            </a:r>
            <a:endParaRPr lang="en-US" altLang="zh-CN" sz="18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917109" y="1919570"/>
          <a:ext cx="3219857" cy="2683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KGPlot" r:id="rId1" imgW="55699025" imgH="46356270" progId="KGraph_Plot">
                  <p:embed/>
                </p:oleObj>
              </mc:Choice>
              <mc:Fallback>
                <p:oleObj name="KGPlot" r:id="rId1" imgW="55699025" imgH="46356270" progId="KGraph_Plot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917109" y="1919570"/>
                        <a:ext cx="3219857" cy="2683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000103" y="1944030"/>
          <a:ext cx="3212024" cy="2683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KGPlot" r:id="rId3" imgW="54387115" imgH="45401865" progId="KGraph_Plot">
                  <p:embed/>
                </p:oleObj>
              </mc:Choice>
              <mc:Fallback>
                <p:oleObj name="KGPlot" r:id="rId3" imgW="54387115" imgH="45401865" progId="KGraph_Plot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103" y="1944030"/>
                        <a:ext cx="3212024" cy="2683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083992" y="159946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5423" y="5448735"/>
            <a:ext cx="10527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yield value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is larger than polymer C in this test formula. When the electrolyte content is more than 0.4%, the transparency shows a decreasing trend, and the performance is basically the same.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43282" y="271447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156924" y="2320155"/>
          <a:ext cx="7878151" cy="35307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{775DCB02-9BB8-47FD-8907-85C794F793BA}</a:tableStyleId>
              </a:tblPr>
              <a:tblGrid>
                <a:gridCol w="3917711"/>
                <a:gridCol w="2160240"/>
                <a:gridCol w="1800200"/>
              </a:tblGrid>
              <a:tr h="475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INCI Name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Weight %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3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Deionized Water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To 100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Diluent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3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SLES,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2EO,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88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Acrylates Copolymer,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base on solid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Rheology Modifier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3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Adjust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pH=6.8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Neutralizer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3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Cocamidopropyl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Betaine,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20,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14.3, 8.57, 2.86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3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Kathon</a:t>
                      </a: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Preservative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68560" y="1412776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CAB on the performance of a typical formula  </a:t>
            </a:r>
            <a:endParaRPr lang="en-US" altLang="zh-CN" sz="24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63628" y="222397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08497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75994" y="122378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CAB on the performance of a typical formula  </a:t>
            </a:r>
            <a:endParaRPr lang="en-US" altLang="zh-CN" sz="18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991870" y="1908402"/>
          <a:ext cx="3962267" cy="313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KGPlot" r:id="rId1" imgW="59038490" imgH="46713775" progId="KGraph_Plot">
                  <p:embed/>
                </p:oleObj>
              </mc:Choice>
              <mc:Fallback>
                <p:oleObj name="KGPlot" r:id="rId1" imgW="59038490" imgH="46713775" progId="KGraph_Plot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1870" y="1908402"/>
                        <a:ext cx="3962267" cy="313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395467" y="2020946"/>
          <a:ext cx="3458218" cy="2874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3" name="KGPlot" r:id="rId3" imgW="55062755" imgH="45720000" progId="KGraph_Plot">
                  <p:embed/>
                </p:oleObj>
              </mc:Choice>
              <mc:Fallback>
                <p:oleObj name="KGPlot" r:id="rId3" imgW="55062755" imgH="45720000" progId="KGraph_Plot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95467" y="2020946"/>
                        <a:ext cx="3458218" cy="2874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166153" y="300823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6603" y="5487171"/>
            <a:ext cx="11641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increase of CAB content, the viscosity of tested formula showed an upward trend. When the content of CAB was more than 15%, the viscosity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is larger than polymer C. The addition of CAB had no significant effect on the transparency of the formula.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90016" y="426622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63796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571528" y="1433009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SLES-2EO on performance of a typical formula  </a:t>
            </a:r>
            <a:endParaRPr lang="en-US" altLang="zh-CN" sz="18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243572" y="2458062"/>
          <a:ext cx="7704855" cy="31707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{775DCB02-9BB8-47FD-8907-85C794F793BA}</a:tableStyleId>
              </a:tblPr>
              <a:tblGrid>
                <a:gridCol w="3744415"/>
                <a:gridCol w="1984965"/>
                <a:gridCol w="1975475"/>
              </a:tblGrid>
              <a:tr h="4268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INCI Name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Weight %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Deionized Water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To 100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Diluent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SLES,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2EO,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8, 12, 16, 20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Acrylates Copolymer,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base on solid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Rheology Modifier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Sodium Hydroxide,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Adjust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pH=6.8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Neutralizer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Cocamidopropyl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Betaine,</a:t>
                      </a:r>
                      <a:r>
                        <a:rPr lang="en-US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14.3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Surfactant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68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2000" b="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Kathon</a:t>
                      </a: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000" b="0" kern="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Preservative</a:t>
                      </a:r>
                      <a:endParaRPr lang="zh-CN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163628" y="222397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22145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62346" y="1267046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SLES-2EO on performance of a typical formula </a:t>
            </a:r>
            <a:endParaRPr lang="en-US" altLang="zh-CN" sz="24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105469" y="1835577"/>
          <a:ext cx="4163628" cy="3415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KGPlot" r:id="rId1" imgW="58839735" imgH="48423195" progId="KGraph_Plot">
                  <p:embed/>
                </p:oleObj>
              </mc:Choice>
              <mc:Fallback>
                <p:oleObj name="KGPlot" r:id="rId1" imgW="58839735" imgH="48423195" progId="KGraph_Plot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05469" y="1835577"/>
                        <a:ext cx="4163628" cy="3415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634392" y="1873384"/>
          <a:ext cx="3956271" cy="3377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KGPlot" r:id="rId3" imgW="54188360" imgH="46435645" progId="KGraph_Plot">
                  <p:embed/>
                </p:oleObj>
              </mc:Choice>
              <mc:Fallback>
                <p:oleObj name="KGPlot" r:id="rId3" imgW="54188360" imgH="46435645" progId="KGraph_Plot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34392" y="1873384"/>
                        <a:ext cx="3956271" cy="3377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083992" y="283937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comparison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5379" y="5555595"/>
            <a:ext cx="11701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increase of SLES-2EO content, the viscosity of tested formula showed an upward trend, and the viscosity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is larger than polymer C. When the content of SLES-2EO is more than 12%,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shows better transparency.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34392" y="400360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75542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oup 51"/>
          <p:cNvGraphicFramePr>
            <a:graphicFrameLocks noGrp="1"/>
          </p:cNvGraphicFramePr>
          <p:nvPr/>
        </p:nvGraphicFramePr>
        <p:xfrm>
          <a:off x="8348960" y="2099647"/>
          <a:ext cx="2771925" cy="3918770"/>
        </p:xfrm>
        <a:graphic>
          <a:graphicData uri="http://schemas.openxmlformats.org/drawingml/2006/table">
            <a:tbl>
              <a:tblPr/>
              <a:tblGrid>
                <a:gridCol w="1527200"/>
                <a:gridCol w="1244725"/>
              </a:tblGrid>
              <a:tr h="439972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Ingredients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% w/w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676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Aqua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TO100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9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SLES (70%)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801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Repoly100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9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NaOH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q.s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247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DOE120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q.s adjust viscosity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247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CAB 35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q.s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adjust viscosity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9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Preservative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0.06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7446862" y="1554853"/>
            <a:ext cx="14812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000" dirty="0">
                <a:solidFill>
                  <a:srgbClr val="ED7D31">
                    <a:lumMod val="75000"/>
                  </a:srgb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Test formula</a:t>
            </a:r>
            <a:endParaRPr lang="en-US" altLang="zh-CN" sz="2000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AutoShape 42"/>
          <p:cNvSpPr>
            <a:spLocks noChangeArrowheads="1"/>
          </p:cNvSpPr>
          <p:nvPr/>
        </p:nvSpPr>
        <p:spPr bwMode="auto">
          <a:xfrm>
            <a:off x="4938943" y="3141663"/>
            <a:ext cx="2482789" cy="541337"/>
          </a:xfrm>
          <a:prstGeom prst="flowChartAlternateProcess">
            <a:avLst/>
          </a:prstGeom>
          <a:solidFill>
            <a:srgbClr val="CCFF66"/>
          </a:solidFill>
          <a:ln w="12700" cap="sq">
            <a:solidFill>
              <a:srgbClr val="CCFF66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Formula finished </a:t>
            </a:r>
            <a:endParaRPr lang="en-US" altLang="zh-CN" sz="18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status</a:t>
            </a:r>
            <a:endParaRPr lang="zh-CN" altLang="en-US" sz="18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AutoShape 43"/>
          <p:cNvSpPr>
            <a:spLocks noChangeArrowheads="1"/>
          </p:cNvSpPr>
          <p:nvPr/>
        </p:nvSpPr>
        <p:spPr bwMode="auto">
          <a:xfrm>
            <a:off x="4912313" y="5229076"/>
            <a:ext cx="2482789" cy="576263"/>
          </a:xfrm>
          <a:prstGeom prst="flowChartAlternateProcess">
            <a:avLst/>
          </a:prstGeom>
          <a:solidFill>
            <a:srgbClr val="ED7D31">
              <a:lumMod val="60000"/>
              <a:lumOff val="40000"/>
            </a:srgbClr>
          </a:solidFill>
          <a:ln w="12700" cap="sq">
            <a:solidFill>
              <a:srgbClr val="CCFF66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Keep at 48℃ 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for 1 week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30496" y="1526872"/>
            <a:ext cx="6251575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Repoly 100 7%         Repoly100 7%            Polymer C </a:t>
            </a:r>
            <a:endParaRPr lang="en-US" altLang="zh-CN" sz="16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Viscosity 20000cps  Viscosity 30000cps    Viscosity 30000cps</a:t>
            </a:r>
            <a:endParaRPr lang="zh-CN" altLang="en-US" sz="16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6" name="Picture 52" descr="Repoly 100-7%-SF-1-20000~30000-48度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4" y="2099647"/>
            <a:ext cx="381635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3" descr="Repoly 100-7%-SF-1-20000~30000-48度-1we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62" y="4444850"/>
            <a:ext cx="381635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106434" y="268437"/>
            <a:ext cx="4277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Suspending performance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34392" y="400360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66664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oup 51"/>
          <p:cNvGraphicFramePr>
            <a:graphicFrameLocks noGrp="1"/>
          </p:cNvGraphicFramePr>
          <p:nvPr/>
        </p:nvGraphicFramePr>
        <p:xfrm>
          <a:off x="7429993" y="2218725"/>
          <a:ext cx="2926315" cy="3474496"/>
        </p:xfrm>
        <a:graphic>
          <a:graphicData uri="http://schemas.openxmlformats.org/drawingml/2006/table">
            <a:tbl>
              <a:tblPr/>
              <a:tblGrid>
                <a:gridCol w="1415287"/>
                <a:gridCol w="1511028"/>
              </a:tblGrid>
              <a:tr h="360561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Ingredients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% w/w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7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Aqua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TO100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7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SLES (70%)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82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Repoly100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7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NaOH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q.s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79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DOE120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q.s adjust viscosity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79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CAB 35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q.s adjust viscosity</a:t>
                      </a:r>
                      <a:endParaRPr kumimoji="0" lang="en-US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7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Preservative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defRPr kumimoji="0"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defRPr kumimoji="0"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defRPr kumimoji="0"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0.06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6" marB="45706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6923305" y="1613380"/>
            <a:ext cx="14812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0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Test formula</a:t>
            </a:r>
            <a:endParaRPr lang="en-US" altLang="zh-CN" sz="20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AutoShape 43"/>
          <p:cNvSpPr>
            <a:spLocks noChangeArrowheads="1"/>
          </p:cNvSpPr>
          <p:nvPr/>
        </p:nvSpPr>
        <p:spPr bwMode="auto">
          <a:xfrm>
            <a:off x="2000103" y="4651673"/>
            <a:ext cx="2447082" cy="576263"/>
          </a:xfrm>
          <a:prstGeom prst="flowChartAlternateProcess">
            <a:avLst/>
          </a:prstGeom>
          <a:solidFill>
            <a:srgbClr val="ED7D31">
              <a:lumMod val="60000"/>
              <a:lumOff val="40000"/>
            </a:srgbClr>
          </a:solidFill>
          <a:ln w="12700" cap="sq">
            <a:solidFill>
              <a:srgbClr val="CCFF66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Keep at 48℃ for 4 weeks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1142641" y="1726195"/>
            <a:ext cx="506619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400" dirty="0">
                <a:solidFill>
                  <a:srgbClr val="000000"/>
                </a:solidFill>
                <a:latin typeface="Calibri" panose="020F0502020204030204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Repoly 100 7%         Repoly100 7%            Polymer C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Viscosity 20000cps   Viscosity 30000cps     Viscosity 30000cps</a:t>
            </a:r>
            <a:endParaRPr lang="zh-CN" altLang="en-US" sz="14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Picture 50" descr="Repoly 100-7%-SF-1-20000~30000-48度-4weeks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47" y="2380456"/>
            <a:ext cx="3600450" cy="209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468313" y="5568170"/>
            <a:ext cx="57405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C00000"/>
                </a:solidFill>
                <a:latin typeface="Calibri" panose="020F0502020204030204"/>
                <a:cs typeface="Times New Roman" panose="02020603050405020304" pitchFamily="18" charset="0"/>
              </a:rPr>
              <a:t>✎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test result: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suspending effect related to dosage of Repoly 100,   but not to viscosity of formula.</a:t>
            </a:r>
            <a:endParaRPr lang="en-US" altLang="zh-CN" sz="2000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29769" y="259620"/>
            <a:ext cx="4277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Suspending performance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34392" y="400360"/>
            <a:ext cx="4564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 compare with polymer C from competitor)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66664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981609" y="303435"/>
            <a:ext cx="52444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Synergy with Sodium Chloride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6918960" y="1236345"/>
          <a:ext cx="3070860" cy="3547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430"/>
                <a:gridCol w="1535430"/>
              </a:tblGrid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o100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+mn-ea"/>
                        </a:rPr>
                        <a:t>Repoly 100</a:t>
                      </a:r>
                      <a:endParaRPr lang="en-US" altLang="zh-CN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SLES (30%)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32%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 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pH 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6.7-7.0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CAPB (30%)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389890" y="1149350"/>
          <a:ext cx="5529580" cy="4158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79425" y="5570220"/>
            <a:ext cx="95758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Sodium Chloride has the feature to thicken efficiently surfactants based formulation at concentration tipically ; the synergy between Sodium Chloride and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Repoly 100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permits to reach high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viscosity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966664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043329" y="259620"/>
            <a:ext cx="32105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on the foam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28700"/>
            <a:ext cx="110439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the figure below we show the effect of different % of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Repoly 100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on the foaming action of a basic bubble bath formula compared to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classical surfactant systemviscosifier.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6602095" y="2346325"/>
          <a:ext cx="3070860" cy="30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430"/>
                <a:gridCol w="1535430"/>
              </a:tblGrid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Formula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o100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21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+mn-ea"/>
                        </a:rPr>
                        <a:t>Repoly 100</a:t>
                      </a:r>
                      <a:endParaRPr lang="en-US" altLang="zh-CN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SLES (30%)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32%</a:t>
                      </a: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 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pH 7.0 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50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CAPB (30%)</a:t>
                      </a:r>
                      <a:endParaRPr lang="zh-CN" alt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354455" y="1936750"/>
            <a:ext cx="34893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Ross Miles Foam test in water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594995" y="2237105"/>
          <a:ext cx="5309235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87045" y="6326505"/>
            <a:ext cx="992568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addition of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Repoly 100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has not a significant effect on the foam behaviour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of the finished formulation. 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960775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9" y="1463298"/>
            <a:ext cx="11290300" cy="914972"/>
          </a:xfrm>
          <a:prstGeom prst="rect">
            <a:avLst/>
          </a:prstGeom>
        </p:spPr>
      </p:pic>
      <p:sp>
        <p:nvSpPr>
          <p:cNvPr id="23" name="Oval 4"/>
          <p:cNvSpPr>
            <a:spLocks noChangeArrowheads="1"/>
          </p:cNvSpPr>
          <p:nvPr/>
        </p:nvSpPr>
        <p:spPr bwMode="gray">
          <a:xfrm>
            <a:off x="4098523" y="2774858"/>
            <a:ext cx="3355975" cy="3355975"/>
          </a:xfrm>
          <a:prstGeom prst="ellipse">
            <a:avLst/>
          </a:prstGeom>
          <a:noFill/>
          <a:ln w="6350" algn="ctr">
            <a:solidFill>
              <a:srgbClr val="00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gray">
          <a:xfrm>
            <a:off x="3785785" y="3022508"/>
            <a:ext cx="1143000" cy="1143000"/>
          </a:xfrm>
          <a:prstGeom prst="ellipse">
            <a:avLst/>
          </a:prstGeom>
          <a:solidFill>
            <a:srgbClr val="00B050"/>
          </a:solidFill>
          <a:ln w="38100" algn="ctr">
            <a:solidFill>
              <a:srgbClr val="EBF5FF"/>
            </a:solidFill>
            <a:round/>
          </a:ln>
          <a:effectLst>
            <a:outerShdw dist="45791" dir="3378596" algn="ctr" rotWithShape="0">
              <a:srgbClr val="CC33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gray">
          <a:xfrm>
            <a:off x="6581373" y="3022508"/>
            <a:ext cx="1143000" cy="1143000"/>
          </a:xfrm>
          <a:prstGeom prst="ellipse">
            <a:avLst/>
          </a:prstGeom>
          <a:solidFill>
            <a:srgbClr val="00B050"/>
          </a:solidFill>
          <a:ln w="38100" algn="ctr">
            <a:solidFill>
              <a:srgbClr val="EBF5FF"/>
            </a:solidFill>
            <a:round/>
          </a:ln>
          <a:effectLst>
            <a:outerShdw dist="45791" dir="3378596" algn="ctr" rotWithShape="0">
              <a:srgbClr val="CC33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gray">
          <a:xfrm>
            <a:off x="5134288" y="5452039"/>
            <a:ext cx="1408190" cy="1405961"/>
          </a:xfrm>
          <a:prstGeom prst="ellipse">
            <a:avLst/>
          </a:prstGeom>
          <a:solidFill>
            <a:srgbClr val="00B050"/>
          </a:solidFill>
          <a:ln w="38100" algn="ctr">
            <a:solidFill>
              <a:srgbClr val="EBF5FF"/>
            </a:solidFill>
            <a:round/>
          </a:ln>
          <a:effectLst>
            <a:outerShdw dist="45791" dir="3378596" algn="ctr" rotWithShape="0">
              <a:srgbClr val="CC33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Oval 8"/>
          <p:cNvSpPr>
            <a:spLocks noChangeArrowheads="1"/>
          </p:cNvSpPr>
          <p:nvPr/>
        </p:nvSpPr>
        <p:spPr bwMode="gray">
          <a:xfrm>
            <a:off x="5383271" y="2400093"/>
            <a:ext cx="928228" cy="878908"/>
          </a:xfrm>
          <a:prstGeom prst="ellipse">
            <a:avLst/>
          </a:prstGeom>
          <a:solidFill>
            <a:srgbClr val="FFC319"/>
          </a:solidFill>
          <a:ln w="38100" algn="ctr">
            <a:solidFill>
              <a:srgbClr val="80808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gray">
          <a:xfrm>
            <a:off x="6755997" y="4706810"/>
            <a:ext cx="968376" cy="914972"/>
          </a:xfrm>
          <a:prstGeom prst="ellipse">
            <a:avLst/>
          </a:prstGeom>
          <a:solidFill>
            <a:srgbClr val="FFC319"/>
          </a:solidFill>
          <a:ln w="38100" algn="ctr">
            <a:solidFill>
              <a:srgbClr val="80808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gray">
          <a:xfrm>
            <a:off x="3754036" y="4706275"/>
            <a:ext cx="927100" cy="914972"/>
          </a:xfrm>
          <a:prstGeom prst="ellipse">
            <a:avLst/>
          </a:prstGeom>
          <a:solidFill>
            <a:srgbClr val="FFC319"/>
          </a:solidFill>
          <a:ln w="38100" algn="ctr">
            <a:solidFill>
              <a:srgbClr val="808080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0" name="AutoShape 11"/>
          <p:cNvCxnSpPr>
            <a:cxnSpLocks noChangeShapeType="1"/>
          </p:cNvCxnSpPr>
          <p:nvPr/>
        </p:nvCxnSpPr>
        <p:spPr bwMode="gray">
          <a:xfrm flipV="1">
            <a:off x="5797150" y="5064033"/>
            <a:ext cx="0" cy="38809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12"/>
          <p:cNvCxnSpPr>
            <a:cxnSpLocks noChangeShapeType="1"/>
            <a:stCxn id="25" idx="3"/>
          </p:cNvCxnSpPr>
          <p:nvPr/>
        </p:nvCxnSpPr>
        <p:spPr bwMode="gray">
          <a:xfrm flipH="1">
            <a:off x="6336898" y="4017871"/>
            <a:ext cx="411162" cy="1095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AutoShape 13"/>
          <p:cNvCxnSpPr>
            <a:cxnSpLocks noChangeShapeType="1"/>
            <a:stCxn id="24" idx="5"/>
          </p:cNvCxnSpPr>
          <p:nvPr/>
        </p:nvCxnSpPr>
        <p:spPr bwMode="gray">
          <a:xfrm>
            <a:off x="4762098" y="4017871"/>
            <a:ext cx="495300" cy="1095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Rectangle 14"/>
          <p:cNvSpPr>
            <a:spLocks noChangeArrowheads="1"/>
          </p:cNvSpPr>
          <p:nvPr/>
        </p:nvSpPr>
        <p:spPr bwMode="gray">
          <a:xfrm>
            <a:off x="6624237" y="3301740"/>
            <a:ext cx="11429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Shower gel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gray">
          <a:xfrm>
            <a:off x="5146353" y="5802085"/>
            <a:ext cx="14350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kern="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Formula with ethanol, isopropanol, propylene glycol and glycerol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gray">
          <a:xfrm>
            <a:off x="3798211" y="3402239"/>
            <a:ext cx="1143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Shampoo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gray">
          <a:xfrm>
            <a:off x="5140123" y="2647374"/>
            <a:ext cx="1402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Foundation</a:t>
            </a: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gray">
          <a:xfrm>
            <a:off x="3676646" y="4978893"/>
            <a:ext cx="10854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Sunscreen</a:t>
            </a: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Text Box 19"/>
          <p:cNvSpPr txBox="1">
            <a:spLocks noChangeArrowheads="1"/>
          </p:cNvSpPr>
          <p:nvPr/>
        </p:nvSpPr>
        <p:spPr bwMode="gray">
          <a:xfrm>
            <a:off x="6730597" y="4901820"/>
            <a:ext cx="9683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Facial Cleanser</a:t>
            </a: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Oval 5"/>
          <p:cNvSpPr>
            <a:spLocks noChangeArrowheads="1"/>
          </p:cNvSpPr>
          <p:nvPr/>
        </p:nvSpPr>
        <p:spPr bwMode="gray">
          <a:xfrm>
            <a:off x="5097580" y="3747797"/>
            <a:ext cx="1319760" cy="1286617"/>
          </a:xfrm>
          <a:prstGeom prst="ellipse">
            <a:avLst/>
          </a:prstGeom>
          <a:gradFill rotWithShape="1">
            <a:gsLst>
              <a:gs pos="0">
                <a:srgbClr val="FF6161">
                  <a:gamma/>
                  <a:shade val="56078"/>
                  <a:invGamma/>
                </a:srgbClr>
              </a:gs>
              <a:gs pos="50000">
                <a:srgbClr val="FF6161"/>
              </a:gs>
              <a:gs pos="100000">
                <a:srgbClr val="FF6161">
                  <a:gamma/>
                  <a:shade val="56078"/>
                  <a:invGamma/>
                </a:srgbClr>
              </a:gs>
            </a:gsLst>
            <a:lin ang="2700000" scaled="1"/>
          </a:gradFill>
          <a:ln w="38100" algn="ctr">
            <a:solidFill>
              <a:srgbClr val="EBF5FF"/>
            </a:solidFill>
            <a:round/>
          </a:ln>
          <a:effectLst>
            <a:outerShdw dist="45791" dir="3378596" algn="ctr" rotWithShape="0">
              <a:srgbClr val="CC330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043777" y="4165508"/>
            <a:ext cx="1465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41010" y="1036239"/>
            <a:ext cx="11350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Acrylates Copolymer has been used as many as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70070 times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all commodities. The data comes from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Meilixiuxing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5" name="直接连接符 324"/>
          <p:cNvCxnSpPr/>
          <p:nvPr/>
        </p:nvCxnSpPr>
        <p:spPr>
          <a:xfrm>
            <a:off x="2000103" y="966662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"/>
          <p:cNvGrpSpPr/>
          <p:nvPr/>
        </p:nvGrpSpPr>
        <p:grpSpPr bwMode="auto">
          <a:xfrm>
            <a:off x="2861435" y="1973263"/>
            <a:ext cx="9094798" cy="3436938"/>
            <a:chOff x="2208" y="1243"/>
            <a:chExt cx="5729" cy="2165"/>
          </a:xfrm>
        </p:grpSpPr>
        <p:grpSp>
          <p:nvGrpSpPr>
            <p:cNvPr id="32" name="Group 4"/>
            <p:cNvGrpSpPr/>
            <p:nvPr/>
          </p:nvGrpSpPr>
          <p:grpSpPr bwMode="auto">
            <a:xfrm>
              <a:off x="2208" y="1261"/>
              <a:ext cx="5711" cy="407"/>
              <a:chOff x="1632" y="1285"/>
              <a:chExt cx="5711" cy="407"/>
            </a:xfrm>
          </p:grpSpPr>
          <p:sp>
            <p:nvSpPr>
              <p:cNvPr id="77" name="AutoShape 5"/>
              <p:cNvSpPr>
                <a:spLocks noChangeArrowheads="1"/>
              </p:cNvSpPr>
              <p:nvPr/>
            </p:nvSpPr>
            <p:spPr bwMode="auto">
              <a:xfrm>
                <a:off x="1686" y="1285"/>
                <a:ext cx="5657" cy="407"/>
              </a:xfrm>
              <a:prstGeom prst="roundRect">
                <a:avLst>
                  <a:gd name="adj" fmla="val 50000"/>
                </a:avLst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>
                <a:outerShdw dist="107763" dir="2700000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Oval 7"/>
              <p:cNvSpPr>
                <a:spLocks noChangeArrowheads="1"/>
              </p:cNvSpPr>
              <p:nvPr/>
            </p:nvSpPr>
            <p:spPr bwMode="auto">
              <a:xfrm>
                <a:off x="1632" y="1434"/>
                <a:ext cx="144" cy="144"/>
              </a:xfrm>
              <a:prstGeom prst="ellipse">
                <a:avLst/>
              </a:prstGeom>
              <a:gradFill rotWithShape="1">
                <a:gsLst>
                  <a:gs pos="0">
                    <a:srgbClr val="E96E29"/>
                  </a:gs>
                  <a:gs pos="100000">
                    <a:srgbClr val="E96E29">
                      <a:gamma/>
                      <a:shade val="6666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round/>
              </a:ln>
              <a:effectLst>
                <a:outerShdw dist="63500" dir="2212194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Group 8"/>
            <p:cNvGrpSpPr/>
            <p:nvPr/>
          </p:nvGrpSpPr>
          <p:grpSpPr bwMode="auto">
            <a:xfrm>
              <a:off x="2208" y="1243"/>
              <a:ext cx="5729" cy="1010"/>
              <a:chOff x="1632" y="1243"/>
              <a:chExt cx="5729" cy="1010"/>
            </a:xfrm>
          </p:grpSpPr>
          <p:sp>
            <p:nvSpPr>
              <p:cNvPr id="74" name="AutoShape 9"/>
              <p:cNvSpPr>
                <a:spLocks noChangeArrowheads="1"/>
              </p:cNvSpPr>
              <p:nvPr/>
            </p:nvSpPr>
            <p:spPr bwMode="auto">
              <a:xfrm>
                <a:off x="1704" y="1965"/>
                <a:ext cx="5657" cy="288"/>
              </a:xfrm>
              <a:prstGeom prst="roundRect">
                <a:avLst>
                  <a:gd name="adj" fmla="val 50000"/>
                </a:avLst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>
                <a:outerShdw dist="107763" dir="2700000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Rectangle 10"/>
              <p:cNvSpPr>
                <a:spLocks noChangeArrowheads="1"/>
              </p:cNvSpPr>
              <p:nvPr/>
            </p:nvSpPr>
            <p:spPr bwMode="auto">
              <a:xfrm>
                <a:off x="1854" y="1243"/>
                <a:ext cx="5451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The recommended dosage is 5-8% in the surfactant system and more than 7% of the suspended particles</a:t>
                </a:r>
                <a:endParaRPr lang="en-US" altLang="zh-CN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Oval 11"/>
              <p:cNvSpPr>
                <a:spLocks noChangeArrowheads="1"/>
              </p:cNvSpPr>
              <p:nvPr/>
            </p:nvSpPr>
            <p:spPr bwMode="auto">
              <a:xfrm>
                <a:off x="1632" y="2037"/>
                <a:ext cx="144" cy="144"/>
              </a:xfrm>
              <a:prstGeom prst="ellipse">
                <a:avLst/>
              </a:prstGeom>
              <a:gradFill rotWithShape="1">
                <a:gsLst>
                  <a:gs pos="0">
                    <a:srgbClr val="DCDC48"/>
                  </a:gs>
                  <a:gs pos="100000">
                    <a:srgbClr val="DCDC48">
                      <a:gamma/>
                      <a:shade val="66667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round/>
              </a:ln>
              <a:effectLst>
                <a:outerShdw dist="63500" dir="2212194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2" name="Rectangle 14"/>
            <p:cNvSpPr>
              <a:spLocks noChangeArrowheads="1"/>
            </p:cNvSpPr>
            <p:nvPr/>
          </p:nvSpPr>
          <p:spPr bwMode="auto">
            <a:xfrm>
              <a:off x="2442" y="2490"/>
              <a:ext cx="5314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In order to achieve the best effect, the total amount of surfactant is recommended to be added to 15-23%</a:t>
              </a:r>
              <a:endParaRPr lang="en-US" altLang="zh-CN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16"/>
            <p:cNvGrpSpPr/>
            <p:nvPr/>
          </p:nvGrpSpPr>
          <p:grpSpPr bwMode="auto">
            <a:xfrm>
              <a:off x="2208" y="2485"/>
              <a:ext cx="5729" cy="883"/>
              <a:chOff x="1632" y="2485"/>
              <a:chExt cx="5729" cy="883"/>
            </a:xfrm>
          </p:grpSpPr>
          <p:sp>
            <p:nvSpPr>
              <p:cNvPr id="46" name="AutoShape 17"/>
              <p:cNvSpPr>
                <a:spLocks noChangeArrowheads="1"/>
              </p:cNvSpPr>
              <p:nvPr/>
            </p:nvSpPr>
            <p:spPr bwMode="auto">
              <a:xfrm>
                <a:off x="1704" y="2485"/>
                <a:ext cx="5657" cy="392"/>
              </a:xfrm>
              <a:prstGeom prst="roundRect">
                <a:avLst>
                  <a:gd name="adj" fmla="val 50000"/>
                </a:avLst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</a:ln>
              <a:effectLst>
                <a:outerShdw dist="107763" dir="2700000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Rectangle 18"/>
              <p:cNvSpPr>
                <a:spLocks noChangeArrowheads="1"/>
              </p:cNvSpPr>
              <p:nvPr/>
            </p:nvSpPr>
            <p:spPr bwMode="auto">
              <a:xfrm>
                <a:off x="1897" y="3135"/>
                <a:ext cx="4921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In order to achieve the best transparency, it is suggested to adjust the pH to 6.5-7.0</a:t>
                </a:r>
                <a:endParaRPr lang="en-US" altLang="zh-CN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Oval 19"/>
              <p:cNvSpPr>
                <a:spLocks noChangeArrowheads="1"/>
              </p:cNvSpPr>
              <p:nvPr/>
            </p:nvSpPr>
            <p:spPr bwMode="auto">
              <a:xfrm>
                <a:off x="1632" y="2622"/>
                <a:ext cx="144" cy="144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round/>
              </a:ln>
              <a:effectLst>
                <a:outerShdw dist="63500" dir="2212194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20"/>
            <p:cNvGrpSpPr/>
            <p:nvPr/>
          </p:nvGrpSpPr>
          <p:grpSpPr bwMode="auto">
            <a:xfrm>
              <a:off x="2208" y="2001"/>
              <a:ext cx="5729" cy="1407"/>
              <a:chOff x="1632" y="2001"/>
              <a:chExt cx="5729" cy="1407"/>
            </a:xfrm>
          </p:grpSpPr>
          <p:sp>
            <p:nvSpPr>
              <p:cNvPr id="37" name="AutoShape 21"/>
              <p:cNvSpPr>
                <a:spLocks noChangeArrowheads="1"/>
              </p:cNvSpPr>
              <p:nvPr/>
            </p:nvSpPr>
            <p:spPr bwMode="auto">
              <a:xfrm>
                <a:off x="1686" y="3120"/>
                <a:ext cx="5675" cy="288"/>
              </a:xfrm>
              <a:prstGeom prst="roundRect">
                <a:avLst>
                  <a:gd name="adj" fmla="val 50000"/>
                </a:avLst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>
                <a:outerShdw dist="107763" dir="2700000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Rectangle 22"/>
              <p:cNvSpPr>
                <a:spLocks noChangeArrowheads="1"/>
              </p:cNvSpPr>
              <p:nvPr/>
            </p:nvSpPr>
            <p:spPr bwMode="auto">
              <a:xfrm>
                <a:off x="1848" y="2001"/>
                <a:ext cx="328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recommended dosage is 3-5% in emulsion system</a:t>
                </a:r>
                <a:endParaRPr lang="en-US" altLang="zh-CN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1632" y="3183"/>
                <a:ext cx="144" cy="144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  <a:round/>
              </a:ln>
              <a:effectLst>
                <a:outerShdw dist="63500" dir="2212194" algn="ctr" rotWithShape="0">
                  <a:schemeClr val="bg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80" name="Line 25"/>
          <p:cNvSpPr>
            <a:spLocks noChangeShapeType="1"/>
          </p:cNvSpPr>
          <p:nvPr/>
        </p:nvSpPr>
        <p:spPr bwMode="auto">
          <a:xfrm flipV="1">
            <a:off x="1834620" y="2362200"/>
            <a:ext cx="381000" cy="3810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81" name="Line 26"/>
          <p:cNvSpPr>
            <a:spLocks noChangeShapeType="1"/>
          </p:cNvSpPr>
          <p:nvPr/>
        </p:nvSpPr>
        <p:spPr bwMode="auto">
          <a:xfrm>
            <a:off x="1758420" y="4876800"/>
            <a:ext cx="457200" cy="3048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grpSp>
        <p:nvGrpSpPr>
          <p:cNvPr id="82" name="Group 27"/>
          <p:cNvGrpSpPr/>
          <p:nvPr/>
        </p:nvGrpSpPr>
        <p:grpSpPr bwMode="auto">
          <a:xfrm>
            <a:off x="2215620" y="2362200"/>
            <a:ext cx="609600" cy="2819400"/>
            <a:chOff x="1824" y="1488"/>
            <a:chExt cx="240" cy="1776"/>
          </a:xfrm>
        </p:grpSpPr>
        <p:sp>
          <p:nvSpPr>
            <p:cNvPr id="83" name="Line 28"/>
            <p:cNvSpPr>
              <a:spLocks noChangeShapeType="1"/>
            </p:cNvSpPr>
            <p:nvPr/>
          </p:nvSpPr>
          <p:spPr bwMode="auto">
            <a:xfrm>
              <a:off x="1824" y="1488"/>
              <a:ext cx="240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84" name="Line 29"/>
            <p:cNvSpPr>
              <a:spLocks noChangeShapeType="1"/>
            </p:cNvSpPr>
            <p:nvPr/>
          </p:nvSpPr>
          <p:spPr bwMode="auto">
            <a:xfrm>
              <a:off x="1824" y="3264"/>
              <a:ext cx="240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</p:grpSp>
      <p:sp>
        <p:nvSpPr>
          <p:cNvPr id="85" name="Line 30"/>
          <p:cNvSpPr>
            <a:spLocks noChangeShapeType="1"/>
          </p:cNvSpPr>
          <p:nvPr/>
        </p:nvSpPr>
        <p:spPr bwMode="auto">
          <a:xfrm flipV="1">
            <a:off x="2139420" y="3352800"/>
            <a:ext cx="6858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87" name="Line 32"/>
          <p:cNvSpPr>
            <a:spLocks noChangeShapeType="1"/>
          </p:cNvSpPr>
          <p:nvPr/>
        </p:nvSpPr>
        <p:spPr bwMode="auto">
          <a:xfrm flipV="1">
            <a:off x="2139420" y="4276725"/>
            <a:ext cx="6858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88" name="流程图: 接点 87"/>
          <p:cNvSpPr/>
          <p:nvPr/>
        </p:nvSpPr>
        <p:spPr>
          <a:xfrm>
            <a:off x="27276" y="2850722"/>
            <a:ext cx="1959744" cy="1918556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Repoly</a:t>
            </a:r>
            <a:r>
              <a:rPr lang="en-US" altLang="zh-CN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</a:t>
            </a:r>
            <a:endParaRPr lang="zh-CN" altLang="en-US" sz="3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05165" y="316595"/>
            <a:ext cx="3682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 Guidelines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225937" y="80048"/>
            <a:ext cx="3740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on marketing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03" y="967061"/>
            <a:ext cx="2058665" cy="42930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802" y="921793"/>
            <a:ext cx="2080627" cy="54242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5245" y="5613149"/>
            <a:ext cx="344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DOVE Botanic Selection Shampoo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7076234" y="4146487"/>
            <a:ext cx="549568" cy="4164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995607" y="4354717"/>
            <a:ext cx="20806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Acrylates Copolymer, as a suspension stabilizer, can effectively suspend petals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055371" y="80048"/>
            <a:ext cx="3740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on marketing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25" y="1512375"/>
            <a:ext cx="3400396" cy="33530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980" y="784672"/>
            <a:ext cx="2665897" cy="528865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3416" y="5046463"/>
            <a:ext cx="406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Ryo Deep Cleansing Scalp Care Shampoo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7288624" y="4271376"/>
            <a:ext cx="631285" cy="4526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405544" y="4865424"/>
            <a:ext cx="20806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Acrylates Copolymer, as a suspension stabilizer, can effectively suspend beads and anti-dandruff agent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357524" y="17607"/>
            <a:ext cx="3740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on marketing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059" y="1139143"/>
            <a:ext cx="3095349" cy="30953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4" y="887061"/>
            <a:ext cx="2282544" cy="513940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6387" y="4367815"/>
            <a:ext cx="3970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SK-II Atmosphere Airy Light UV Cream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7322080" y="5096757"/>
            <a:ext cx="421459" cy="3195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279413" y="3428999"/>
            <a:ext cx="2208308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Acrylates Copolymer can stabilize the system and form water resistance film on skin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225937" y="119997"/>
            <a:ext cx="3740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on marketing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33" y="2062916"/>
            <a:ext cx="3027405" cy="29973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633" y="784671"/>
            <a:ext cx="2663234" cy="57302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3489" y="5422619"/>
            <a:ext cx="320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Elta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MD foaming facial cleanser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7125284" y="2512380"/>
            <a:ext cx="412384" cy="2857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991846" y="2890391"/>
            <a:ext cx="2208308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Acrylates Copolymer can stabilize the system and make foam easy to rinse, no residue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401066" y="53837"/>
            <a:ext cx="3740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on marketing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83" y="1124817"/>
            <a:ext cx="2401586" cy="52073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85" y="1392085"/>
            <a:ext cx="2780415" cy="27804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7256" y="4172500"/>
            <a:ext cx="3033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Maybelline FIT me foundation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6590438" y="4754413"/>
            <a:ext cx="458145" cy="3462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401066" y="5098001"/>
            <a:ext cx="2208308" cy="152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Acrylates Copolymer can stabilize the system and form water resistance film on skin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2582545" y="53340"/>
            <a:ext cx="4943475" cy="64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Reference formula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 descr="362a5ef4745cc93a6dbe5e88a27a7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715" y="1080135"/>
            <a:ext cx="1890395" cy="1775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363220" y="2999740"/>
            <a:ext cx="27920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Clear bath gel with beads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32685" y="1372235"/>
          <a:ext cx="545211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2" imgW="6629400" imgH="876300" progId="Package">
                  <p:embed/>
                </p:oleObj>
              </mc:Choice>
              <mc:Fallback>
                <p:oleObj name="" r:id="rId2" imgW="6629400" imgH="876300" progId="Package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32685" y="1372235"/>
                        <a:ext cx="5452110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85910" y="2141855"/>
            <a:ext cx="2169160" cy="176212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806815" y="4126230"/>
            <a:ext cx="3385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Chocolate Scrub Shower Gel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55315" y="3015615"/>
          <a:ext cx="618045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7480300" imgH="876300" progId="Package">
                  <p:embed/>
                </p:oleObj>
              </mc:Choice>
              <mc:Fallback>
                <p:oleObj name="" r:id="rId5" imgW="7480300" imgH="876300" progId="Package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55315" y="3015615"/>
                        <a:ext cx="6180455" cy="708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215" y="3903980"/>
            <a:ext cx="1878330" cy="1918335"/>
          </a:xfrm>
          <a:prstGeom prst="rect">
            <a:avLst/>
          </a:prstGeom>
        </p:spPr>
      </p:pic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98775" y="4662170"/>
          <a:ext cx="4862830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8" imgW="5943600" imgH="876300" progId="Package">
                  <p:embed/>
                </p:oleObj>
              </mc:Choice>
              <mc:Fallback>
                <p:oleObj name="" r:id="rId8" imgW="5943600" imgH="876300" progId="Package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98775" y="4662170"/>
                        <a:ext cx="4862830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363220" y="5993765"/>
            <a:ext cx="3352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Clear bath gel with ice crystal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2582545" y="53340"/>
            <a:ext cx="4943475" cy="64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Reference formula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1510665"/>
            <a:ext cx="1925955" cy="1652270"/>
          </a:xfrm>
          <a:prstGeom prst="rect">
            <a:avLst/>
          </a:prstGeom>
        </p:spPr>
      </p:pic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81985" y="1876425"/>
          <a:ext cx="5122545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6261100" imgH="876300" progId="Package">
                  <p:embed/>
                </p:oleObj>
              </mc:Choice>
              <mc:Fallback>
                <p:oleObj name="" r:id="rId2" imgW="6261100" imgH="876300" progId="Package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81985" y="1876425"/>
                        <a:ext cx="5122545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-2147482614" descr="73ab7c91a96f4c796aed67beb56f3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4460" y="3279140"/>
            <a:ext cx="2165985" cy="189103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86100" y="3754120"/>
          <a:ext cx="5631815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6883400" imgH="876300" progId="Package">
                  <p:embed/>
                </p:oleObj>
              </mc:Choice>
              <mc:Fallback>
                <p:oleObj name="" r:id="rId5" imgW="6883400" imgH="876300" progId="Package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86100" y="3754120"/>
                        <a:ext cx="5631815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9014460" y="5666740"/>
            <a:ext cx="25292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Pearly bath gel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6100" y="351917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Quicksand shower gel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5" name="直接连接符 324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37"/>
          <p:cNvSpPr txBox="1">
            <a:spLocks noChangeArrowheads="1"/>
          </p:cNvSpPr>
          <p:nvPr/>
        </p:nvSpPr>
        <p:spPr bwMode="auto">
          <a:xfrm>
            <a:off x="2582545" y="53340"/>
            <a:ext cx="4943475" cy="64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4958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4958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Reference formula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0705" y="5234940"/>
          <a:ext cx="5029200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1" imgW="6146800" imgH="876300" progId="Package">
                  <p:embed/>
                </p:oleObj>
              </mc:Choice>
              <mc:Fallback>
                <p:oleObj name="" r:id="rId1" imgW="6146800" imgH="876300" progId="Package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60705" y="5234940"/>
                        <a:ext cx="5029200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0705" y="3691255"/>
          <a:ext cx="4966970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3" imgW="6070600" imgH="876300" progId="Package">
                  <p:embed/>
                </p:oleObj>
              </mc:Choice>
              <mc:Fallback>
                <p:oleObj name="" r:id="rId3" imgW="6070600" imgH="876300" progId="Package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0705" y="3691255"/>
                        <a:ext cx="4966970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-337820" y="2221865"/>
          <a:ext cx="6826885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5" imgW="8343900" imgH="876300" progId="Package">
                  <p:embed/>
                </p:oleObj>
              </mc:Choice>
              <mc:Fallback>
                <p:oleObj name="" r:id="rId5" imgW="8343900" imgH="876300" progId="Package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337820" y="2221865"/>
                        <a:ext cx="6826885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1785" y="1132840"/>
          <a:ext cx="5527675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" r:id="rId7" imgW="6756400" imgH="876300" progId="Package">
                  <p:embed/>
                </p:oleObj>
              </mc:Choice>
              <mc:Fallback>
                <p:oleObj name="" r:id="rId7" imgW="6756400" imgH="876300" progId="Package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1785" y="1132840"/>
                        <a:ext cx="5527675" cy="701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920355" y="5330190"/>
            <a:ext cx="39325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Effectively suspend silicone oil emulsion and opacifier, stabilize formulation system</a:t>
            </a:r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6116320" y="5478780"/>
            <a:ext cx="122682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799705" y="3580765"/>
            <a:ext cx="41738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Effectively  stabilize formulation system, and solve the problem of soap base instability and easy coarsening</a:t>
            </a:r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>
            <a:off x="6116320" y="3877310"/>
            <a:ext cx="122682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920355" y="1831340"/>
            <a:ext cx="38569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Effectively  thicken and stabilize formulation system</a:t>
            </a:r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6149975" y="2036445"/>
            <a:ext cx="122682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000103" y="744721"/>
            <a:ext cx="876692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91929" y="1654263"/>
            <a:ext cx="11008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interested in these products, please contact us!</a:t>
            </a:r>
            <a:endParaRPr lang="en-US" altLang="zh-CN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00976" y="2856898"/>
            <a:ext cx="2736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endParaRPr lang="zh-CN" alt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18422" y="4340163"/>
            <a:ext cx="2901756" cy="1883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【Telephone】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020-37087379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【E-mail】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"/>
              </a:rPr>
              <a:t>helena@reachinchem.com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1e46377d-92f9-447e-ba9e-245978da6f90}"/>
</p:tagLst>
</file>

<file path=ppt/tags/tag2.xml><?xml version="1.0" encoding="utf-8"?>
<p:tagLst xmlns:p="http://schemas.openxmlformats.org/presentationml/2006/main">
  <p:tag name="KSO_WM_UNIT_TABLE_BEAUTIFY" val="smartTable{2d8e3b79-cabe-4389-b4cb-13f2a61c6e74}"/>
  <p:tag name="TABLE_ENDDRAG_ORIGIN_RECT" val="241*228"/>
  <p:tag name="TABLE_ENDDRAG_RECT" val="144*180*241*228"/>
</p:tagLst>
</file>

<file path=ppt/tags/tag3.xml><?xml version="1.0" encoding="utf-8"?>
<p:tagLst xmlns:p="http://schemas.openxmlformats.org/presentationml/2006/main">
  <p:tag name="KSO_WM_UNIT_TABLE_BEAUTIFY" val="smartTable{2d8e3b79-cabe-4389-b4cb-13f2a61c6e74}"/>
  <p:tag name="TABLE_ENDDRAG_ORIGIN_RECT" val="241*228"/>
  <p:tag name="TABLE_ENDDRAG_RECT" val="144*180*241*22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质朴">
  <a:themeElements>
    <a:clrScheme name="质朴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质朴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质朴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8319</Words>
  <Application>WPS 演示</Application>
  <PresentationFormat>宽屏</PresentationFormat>
  <Paragraphs>585</Paragraphs>
  <Slides>31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22</vt:i4>
      </vt:variant>
      <vt:variant>
        <vt:lpstr>幻灯片标题</vt:lpstr>
      </vt:variant>
      <vt:variant>
        <vt:i4>31</vt:i4>
      </vt:variant>
    </vt:vector>
  </HeadingPairs>
  <TitlesOfParts>
    <vt:vector size="69" baseType="lpstr">
      <vt:lpstr>Arial</vt:lpstr>
      <vt:lpstr>宋体</vt:lpstr>
      <vt:lpstr>Wingdings</vt:lpstr>
      <vt:lpstr>Wingdings 3</vt:lpstr>
      <vt:lpstr>Wingdings</vt:lpstr>
      <vt:lpstr>黑体</vt:lpstr>
      <vt:lpstr>Times New Roman</vt:lpstr>
      <vt:lpstr>华文新魏</vt:lpstr>
      <vt:lpstr>微软雅黑</vt:lpstr>
      <vt:lpstr>Arial Unicode MS</vt:lpstr>
      <vt:lpstr>Calibri</vt:lpstr>
      <vt:lpstr>Calibri</vt:lpstr>
      <vt:lpstr>Bookman Old Style</vt:lpstr>
      <vt:lpstr>Segoe Print</vt:lpstr>
      <vt:lpstr>Gill Sans MT</vt:lpstr>
      <vt:lpstr>质朴</vt:lpstr>
      <vt:lpstr>KGraph_Plot</vt:lpstr>
      <vt:lpstr>KGraph_Plot</vt:lpstr>
      <vt:lpstr>KGraph_Plot</vt:lpstr>
      <vt:lpstr>KGraph_Plot</vt:lpstr>
      <vt:lpstr>KGraph_Plot</vt:lpstr>
      <vt:lpstr>Package</vt:lpstr>
      <vt:lpstr>Package</vt:lpstr>
      <vt:lpstr>Package</vt:lpstr>
      <vt:lpstr>Package</vt:lpstr>
      <vt:lpstr>Package</vt:lpstr>
      <vt:lpstr>Package</vt:lpstr>
      <vt:lpstr>KGraph_Plot</vt:lpstr>
      <vt:lpstr>Package</vt:lpstr>
      <vt:lpstr>Package</vt:lpstr>
      <vt:lpstr>Package</vt:lpstr>
      <vt:lpstr>KGraph_Plot</vt:lpstr>
      <vt:lpstr>KGraph_Plot</vt:lpstr>
      <vt:lpstr>KGraph_Plot</vt:lpstr>
      <vt:lpstr>KGraph_Plot</vt:lpstr>
      <vt:lpstr>KGraph_Plot</vt:lpstr>
      <vt:lpstr>KGraph_Plot</vt:lpstr>
      <vt:lpstr>KGraph_Plot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郑晓霞</dc:creator>
  <cp:lastModifiedBy>Stephanie</cp:lastModifiedBy>
  <cp:revision>319</cp:revision>
  <dcterms:created xsi:type="dcterms:W3CDTF">2017-01-09T01:22:00Z</dcterms:created>
  <dcterms:modified xsi:type="dcterms:W3CDTF">2022-03-18T03:32:00Z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070D7F7BA6A94378A0ACC227B4ACFC8A</vt:lpwstr>
  </property>
  <property fmtid="{D5CDD505-2E9C-101B-9397-08002B2CF9AE}" pid="3" name="KSOProductBuildVer">
    <vt:lpwstr>2052-11.1.0.11365</vt:lpwstr>
  </property>
</Properties>
</file>